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60" r:id="rId2"/>
    <p:sldId id="303" r:id="rId3"/>
    <p:sldId id="304" r:id="rId4"/>
    <p:sldId id="305" r:id="rId5"/>
    <p:sldId id="306" r:id="rId6"/>
    <p:sldId id="307" r:id="rId7"/>
    <p:sldId id="308" r:id="rId8"/>
    <p:sldId id="309" r:id="rId9"/>
    <p:sldId id="310" r:id="rId10"/>
    <p:sldId id="284" r:id="rId11"/>
    <p:sldId id="278" r:id="rId12"/>
    <p:sldId id="279" r:id="rId13"/>
    <p:sldId id="280" r:id="rId14"/>
    <p:sldId id="281" r:id="rId15"/>
    <p:sldId id="282" r:id="rId16"/>
    <p:sldId id="283" r:id="rId17"/>
    <p:sldId id="314" r:id="rId18"/>
    <p:sldId id="316" r:id="rId19"/>
    <p:sldId id="290" r:id="rId20"/>
    <p:sldId id="317" r:id="rId21"/>
    <p:sldId id="291" r:id="rId2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65E20F-F729-4BBC-8874-39E2619F5A80}" type="datetimeFigureOut">
              <a:rPr lang="en-US" smtClean="0"/>
              <a:t>2014/07/24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PPS  CURRICULUM CONFERENCE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92FF6-F055-43B6-A808-F73483FFA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34384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C80D54E-6175-41A3-8701-C30DC4302F57}" type="datetimeFigureOut">
              <a:rPr lang="en-ZA" smtClean="0"/>
              <a:t>2014-07-24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ZA" smtClean="0"/>
              <a:t>PPS  CURRICULUM CONFERENCE 2014</a:t>
            </a:r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639B413-B1AB-4598-98EE-B4AFBB8F1B9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1929607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39B413-B1AB-4598-98EE-B4AFBB8F1B99}" type="slidenum">
              <a:rPr lang="en-ZA" smtClean="0"/>
              <a:t>1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PPS  CURRICULUM CONFERENCE 2014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60991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ZA" smtClean="0"/>
              <a:t>PPS  CURRICULUM CONFERENCE 2014</a:t>
            </a:r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39B413-B1AB-4598-98EE-B4AFBB8F1B99}" type="slidenum">
              <a:rPr lang="en-ZA" smtClean="0"/>
              <a:t>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97541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77BFA-2608-42D0-BF08-1A98E7E198A0}" type="datetime1">
              <a:rPr lang="en-ZA" smtClean="0"/>
              <a:t>2014-07-24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96186-4B2F-4797-89BE-2A8B4A70F652}" type="datetime1">
              <a:rPr lang="en-ZA" smtClean="0"/>
              <a:t>2014-07-24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65624-00FC-48BB-BABB-145996BCF7B5}" type="datetime1">
              <a:rPr lang="en-ZA" smtClean="0"/>
              <a:t>2014-07-24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868-B899-47E8-BF12-BB16330E57A6}" type="datetime1">
              <a:rPr lang="en-ZA" smtClean="0"/>
              <a:t>2014-07-24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E2D7F-D2FA-4909-8443-0CA4D11ED552}" type="datetime1">
              <a:rPr lang="en-ZA" smtClean="0"/>
              <a:t>2014-07-24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25EB-2CD3-49AE-B45F-8C5DA45BD57E}" type="datetime1">
              <a:rPr lang="en-ZA" smtClean="0"/>
              <a:t>2014-07-24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AF09D-6C5D-4833-95C2-01024642C6DD}" type="datetime1">
              <a:rPr lang="en-ZA" smtClean="0"/>
              <a:t>2014-07-24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AC55C1-DC14-4DDE-9C76-CB343FF7F54B}" type="datetime1">
              <a:rPr lang="en-ZA" smtClean="0"/>
              <a:t>2014-07-24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98EC9-1C68-48B9-B1CD-A490969FDDD2}" type="datetime1">
              <a:rPr lang="en-ZA" smtClean="0"/>
              <a:t>2014-07-24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24E8E-946D-450B-99A1-A9EB1CAAE999}" type="datetime1">
              <a:rPr lang="en-ZA" smtClean="0"/>
              <a:t>2014-07-24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FF327-06F4-429F-93E4-A3505B9CD5C6}" type="datetime1">
              <a:rPr lang="en-ZA" smtClean="0"/>
              <a:t>2014-07-24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D55F6-DED2-461B-9A0E-377A6DF5ADAD}" type="datetime1">
              <a:rPr lang="en-ZA" smtClean="0"/>
              <a:t>2014-07-24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2B902-387F-4ACA-A4E8-8247368789E9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dirty="0" smtClean="0"/>
              <a:t>PPS  CURRICULUM  CONFERENCE</a:t>
            </a:r>
            <a:br>
              <a:rPr lang="en-ZA" dirty="0" smtClean="0"/>
            </a:br>
            <a:r>
              <a:rPr lang="en-ZA" dirty="0" smtClean="0"/>
              <a:t>26  JULY  2014</a:t>
            </a:r>
            <a:r>
              <a:rPr lang="en-ZA" dirty="0" smtClean="0"/>
              <a:t/>
            </a:r>
            <a:br>
              <a:rPr lang="en-ZA" dirty="0" smtClean="0"/>
            </a:br>
            <a:r>
              <a:rPr lang="en-ZA" dirty="0" smtClean="0"/>
              <a:t>ONLY  </a:t>
            </a:r>
            <a:r>
              <a:rPr lang="en-ZA" dirty="0" smtClean="0"/>
              <a:t>IF  YOU  BELIEVE-------</a:t>
            </a:r>
            <a:endParaRPr lang="en-Z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 smtClean="0"/>
              <a:t>PPS CURRICULUM CONFERENCE  2014</a:t>
            </a: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</a:t>
            </a:fld>
            <a:endParaRPr lang="en-ZA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A1F25-CCC7-455B-BFE9-4282708FF4DC}" type="datetime1">
              <a:rPr lang="en-ZA" smtClean="0"/>
              <a:t>2014-07-24</a:t>
            </a:fld>
            <a:endParaRPr lang="en-ZA"/>
          </a:p>
        </p:txBody>
      </p:sp>
      <p:pic>
        <p:nvPicPr>
          <p:cNvPr id="8" name="Picture 7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" y="160338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77004" y="160338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Content Placeholder 9" descr="https://encrypted-tbn3.gstatic.com/images?q=tbn:ANd9GcSGbSobsAODaT49p-M9Na-O-PT2QV9_XDvGBBi78KRVD7JZK7Nh"/>
          <p:cNvPicPr>
            <a:picLocks noGrp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988840"/>
            <a:ext cx="7560840" cy="360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103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WHOLE SCHOOL  PERFORMANCE  2014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TERM  ONE  2014</a:t>
            </a:r>
          </a:p>
          <a:p>
            <a:r>
              <a:rPr lang="en-US" dirty="0"/>
              <a:t>NEW TARGET:  </a:t>
            </a:r>
            <a:r>
              <a:rPr lang="en-US" b="1" dirty="0"/>
              <a:t>80%</a:t>
            </a:r>
          </a:p>
          <a:p>
            <a:endParaRPr lang="en-US" b="1" dirty="0"/>
          </a:p>
          <a:p>
            <a:r>
              <a:rPr lang="en-US" b="1" dirty="0"/>
              <a:t>AVERAGE:  61.4</a:t>
            </a:r>
          </a:p>
          <a:p>
            <a:pPr marL="0" indent="0">
              <a:buNone/>
            </a:pPr>
            <a:r>
              <a:rPr lang="en-US" dirty="0" smtClean="0"/>
              <a:t>IMPROVED  BY  5%  FROM  TERM  4  OF 2013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TERM  TWO  2014</a:t>
            </a:r>
          </a:p>
          <a:p>
            <a:r>
              <a:rPr lang="en-US" b="1" dirty="0" smtClean="0"/>
              <a:t>TARGET:80%</a:t>
            </a:r>
          </a:p>
          <a:p>
            <a:endParaRPr lang="en-US" b="1" dirty="0"/>
          </a:p>
          <a:p>
            <a:r>
              <a:rPr lang="en-US" b="1" dirty="0" smtClean="0"/>
              <a:t>AVERAGE:  68 %</a:t>
            </a:r>
          </a:p>
          <a:p>
            <a:endParaRPr lang="en-US" b="1" dirty="0"/>
          </a:p>
          <a:p>
            <a:r>
              <a:rPr lang="en-US" b="1" dirty="0" smtClean="0"/>
              <a:t>IMPROVEMENT  IS  NOTED.  7 %</a:t>
            </a:r>
          </a:p>
          <a:p>
            <a:r>
              <a:rPr lang="en-US" b="1" dirty="0" smtClean="0"/>
              <a:t>A BIG THANK YOU TO  THE  TEAM</a:t>
            </a:r>
            <a:endParaRPr lang="en-US" b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1C9B-418A-4C5E-A399-3FC16E84856B}" type="datetime1">
              <a:rPr lang="en-ZA" smtClean="0"/>
              <a:t>2014-07-24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10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189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A" smtClean="0"/>
              <a:t>TOP  PERFORMING  GRADES:  </a:t>
            </a:r>
            <a:br>
              <a:rPr lang="en-ZA" smtClean="0"/>
            </a:br>
            <a:r>
              <a:rPr lang="en-ZA" smtClean="0"/>
              <a:t>TERM  ONE  2014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9795991"/>
              </p:ext>
            </p:extLst>
          </p:nvPr>
        </p:nvGraphicFramePr>
        <p:xfrm>
          <a:off x="457200" y="1600200"/>
          <a:ext cx="8229600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POSITION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GRADE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AV. 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1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72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Congratulations!</a:t>
                      </a:r>
                    </a:p>
                    <a:p>
                      <a:pPr algn="ctr"/>
                      <a:r>
                        <a:rPr lang="en-US" dirty="0" smtClean="0"/>
                        <a:t>Bragging</a:t>
                      </a:r>
                      <a:r>
                        <a:rPr lang="en-US" baseline="0" dirty="0" smtClean="0"/>
                        <a:t>  Rites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70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68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3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68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66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66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6A90E-A246-4CE6-9276-3D38F07BFA8F}" type="datetime1">
              <a:rPr lang="en-ZA" smtClean="0"/>
              <a:t>2014-07-24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pPr/>
              <a:t>11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16899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200" dirty="0" smtClean="0"/>
              <a:t>FOUNDATION  PHASE</a:t>
            </a:r>
            <a:br>
              <a:rPr lang="en-US" sz="1200" dirty="0" smtClean="0"/>
            </a:br>
            <a:r>
              <a:rPr lang="en-US" sz="1200" dirty="0" smtClean="0"/>
              <a:t>PERORMANCE  BY  CLASS</a:t>
            </a:r>
            <a:br>
              <a:rPr lang="en-US" sz="1200" dirty="0" smtClean="0"/>
            </a:br>
            <a:r>
              <a:rPr lang="en-US" sz="1200" dirty="0" smtClean="0"/>
              <a:t>NB:  GRADE  1  B  NOT  SUBMITTED</a:t>
            </a:r>
            <a:endParaRPr lang="en-US" sz="12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5733297"/>
              </p:ext>
            </p:extLst>
          </p:nvPr>
        </p:nvGraphicFramePr>
        <p:xfrm>
          <a:off x="2051720" y="1556792"/>
          <a:ext cx="5842992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2383160"/>
                <a:gridCol w="194766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POSITION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CLASS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AV. PERCENTAGE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3C – CONGRATULATIONS! BRAGGING  RITES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72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2D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68.3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2B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67.3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1C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67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66.3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6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64.5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7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3D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62.6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8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1D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62.4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9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1B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62.3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60.3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11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3B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58.3</a:t>
                      </a:r>
                      <a:endParaRPr 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12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2C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57.8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72973-515E-4450-B824-E2F69ED133D0}" type="datetime1">
              <a:rPr lang="en-ZA" smtClean="0"/>
              <a:t>2014-07-24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12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73540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INTERMEDIATE PHASE PERFORMANCE BY  SUBJECT:  GRADE  4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0985588"/>
              </p:ext>
            </p:extLst>
          </p:nvPr>
        </p:nvGraphicFramePr>
        <p:xfrm>
          <a:off x="395536" y="1628800"/>
          <a:ext cx="7992888" cy="433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84359"/>
                <a:gridCol w="340852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SUBJECT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SOCIAL</a:t>
                      </a:r>
                      <a:r>
                        <a:rPr lang="en-US" sz="2800" baseline="0" dirty="0" smtClean="0"/>
                        <a:t>  SCIENCES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70.3 </a:t>
                      </a:r>
                      <a:r>
                        <a:rPr lang="en-US" sz="2800" dirty="0" smtClean="0"/>
                        <a:t>– CONGRATULATIONS</a:t>
                      </a:r>
                    </a:p>
                    <a:p>
                      <a:pPr algn="ctr"/>
                      <a:r>
                        <a:rPr lang="en-US" sz="2800" dirty="0" smtClean="0"/>
                        <a:t>BRAGGING</a:t>
                      </a:r>
                      <a:r>
                        <a:rPr lang="en-US" sz="2800" baseline="0" dirty="0" smtClean="0"/>
                        <a:t>  RITES!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ENGLISH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69.1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LIFE</a:t>
                      </a:r>
                      <a:r>
                        <a:rPr lang="en-US" sz="2800" baseline="0" dirty="0" smtClean="0"/>
                        <a:t>  SKILLS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68.5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AFRIKAANS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67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MATHS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66.3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NS</a:t>
                      </a:r>
                      <a:r>
                        <a:rPr lang="en-US" sz="2800" baseline="0" dirty="0" smtClean="0"/>
                        <a:t>  &amp;  TECH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64.7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D54FE-1D59-4B25-B5EB-0C0459E062AB}" type="datetime1">
              <a:rPr lang="en-ZA" smtClean="0"/>
              <a:t>2014-07-24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6759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INTERMEDIATE PHASE PERFORMANCE BY  SUBJECT:  GRADE  5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1314238"/>
              </p:ext>
            </p:extLst>
          </p:nvPr>
        </p:nvGraphicFramePr>
        <p:xfrm>
          <a:off x="457200" y="1600200"/>
          <a:ext cx="7931224" cy="405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5612"/>
                <a:gridCol w="39656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SUBJECT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%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AFRIKAANS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70  </a:t>
                      </a:r>
                      <a:r>
                        <a:rPr lang="en-US" sz="2800" dirty="0" smtClean="0"/>
                        <a:t>– CONGRATULATIONS</a:t>
                      </a:r>
                    </a:p>
                    <a:p>
                      <a:pPr algn="ctr"/>
                      <a:r>
                        <a:rPr lang="en-US" sz="2800" dirty="0" smtClean="0"/>
                        <a:t>BRAGGING</a:t>
                      </a:r>
                      <a:r>
                        <a:rPr lang="en-US" sz="2800" baseline="0" dirty="0" smtClean="0"/>
                        <a:t>  RITES!</a:t>
                      </a:r>
                      <a:endParaRPr lang="en-US" sz="28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MATHS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68.1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66.5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ENGLISH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66.2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LIFE</a:t>
                      </a:r>
                      <a:r>
                        <a:rPr lang="en-US" sz="2800" baseline="0" dirty="0" smtClean="0"/>
                        <a:t>  SKILLS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63.9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NS</a:t>
                      </a:r>
                      <a:r>
                        <a:rPr lang="en-US" sz="2800" baseline="0" dirty="0" smtClean="0"/>
                        <a:t>  &amp;TECH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63.6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3360AC-77C4-44AD-BDCC-8F1AC724AE02}" type="datetime1">
              <a:rPr lang="en-ZA" smtClean="0"/>
              <a:t>2014-07-24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948851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INTERMEDIATE PHASE PERFORMANCE BY  SUBJECT:  GRADE  6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2532206"/>
              </p:ext>
            </p:extLst>
          </p:nvPr>
        </p:nvGraphicFramePr>
        <p:xfrm>
          <a:off x="457200" y="1600200"/>
          <a:ext cx="8003232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1616"/>
                <a:gridCol w="400161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SUBJECT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%</a:t>
                      </a:r>
                      <a:endParaRPr lang="en-US" sz="2800" dirty="0"/>
                    </a:p>
                  </a:txBody>
                  <a:tcPr/>
                </a:tc>
              </a:tr>
              <a:tr h="665872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AFRIKAANS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75.2  </a:t>
                      </a:r>
                      <a:r>
                        <a:rPr lang="en-US" sz="2800" dirty="0" smtClean="0"/>
                        <a:t>CONGRATULATIONS -  </a:t>
                      </a:r>
                    </a:p>
                    <a:p>
                      <a:pPr algn="ctr"/>
                      <a:r>
                        <a:rPr lang="en-US" sz="2800" dirty="0" smtClean="0"/>
                        <a:t>BRAGGING  RITE</a:t>
                      </a:r>
                      <a:endParaRPr lang="en-US" sz="2800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SS</a:t>
                      </a:r>
                      <a:endParaRPr lang="en-US" sz="2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72.9</a:t>
                      </a:r>
                      <a:endParaRPr lang="en-US" sz="2800" dirty="0" smtClean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MATHS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71.1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LIFE</a:t>
                      </a:r>
                      <a:r>
                        <a:rPr lang="en-US" sz="2800" baseline="0" dirty="0" smtClean="0"/>
                        <a:t>  SKILLS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69.5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ENGLISH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68.8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NS</a:t>
                      </a:r>
                      <a:r>
                        <a:rPr lang="en-US" sz="2800" baseline="0" dirty="0" smtClean="0"/>
                        <a:t>  &amp;  TECH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62.3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16B47-C86E-44F3-8422-66051D8F87D3}" type="datetime1">
              <a:rPr lang="en-ZA" smtClean="0"/>
              <a:t>2014-07-24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603614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SENIOR  PHASE  PERFORMANCE  PER  SUBJECT :  GRADE  7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8577796"/>
              </p:ext>
            </p:extLst>
          </p:nvPr>
        </p:nvGraphicFramePr>
        <p:xfrm>
          <a:off x="457200" y="1600200"/>
          <a:ext cx="8003232" cy="44640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1616"/>
                <a:gridCol w="4001616"/>
              </a:tblGrid>
              <a:tr h="36415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SUBJECT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%</a:t>
                      </a:r>
                      <a:endParaRPr lang="en-US" dirty="0"/>
                    </a:p>
                  </a:txBody>
                  <a:tcPr/>
                </a:tc>
              </a:tr>
              <a:tr h="526936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66.9  </a:t>
                      </a:r>
                      <a:r>
                        <a:rPr lang="en-US" dirty="0" smtClean="0"/>
                        <a:t>CONGRATULATIONS  - </a:t>
                      </a:r>
                    </a:p>
                    <a:p>
                      <a:pPr algn="ctr"/>
                      <a:r>
                        <a:rPr lang="en-US" dirty="0" smtClean="0"/>
                        <a:t> BRAGGING  RITES</a:t>
                      </a:r>
                    </a:p>
                  </a:txBody>
                  <a:tcPr/>
                </a:tc>
              </a:tr>
              <a:tr h="36415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TECH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68.3</a:t>
                      </a:r>
                      <a:endParaRPr lang="en-US" dirty="0"/>
                    </a:p>
                  </a:txBody>
                  <a:tcPr/>
                </a:tc>
              </a:tr>
              <a:tr h="36415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67.4</a:t>
                      </a:r>
                      <a:endParaRPr lang="en-US" dirty="0"/>
                    </a:p>
                  </a:txBody>
                  <a:tcPr/>
                </a:tc>
              </a:tr>
              <a:tr h="36415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ENGLISH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66.8</a:t>
                      </a:r>
                      <a:endParaRPr lang="en-US" dirty="0"/>
                    </a:p>
                  </a:txBody>
                  <a:tcPr/>
                </a:tc>
              </a:tr>
              <a:tr h="36415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66.5</a:t>
                      </a:r>
                      <a:endParaRPr lang="en-US" dirty="0"/>
                    </a:p>
                  </a:txBody>
                  <a:tcPr/>
                </a:tc>
              </a:tr>
              <a:tr h="36415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64.5</a:t>
                      </a:r>
                      <a:endParaRPr lang="en-US" dirty="0"/>
                    </a:p>
                  </a:txBody>
                  <a:tcPr/>
                </a:tc>
              </a:tr>
              <a:tr h="36415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63.3</a:t>
                      </a:r>
                      <a:endParaRPr lang="en-US" dirty="0"/>
                    </a:p>
                  </a:txBody>
                  <a:tcPr/>
                </a:tc>
              </a:tr>
              <a:tr h="36415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AFRIKAANS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63.1</a:t>
                      </a:r>
                      <a:endParaRPr lang="en-US" dirty="0"/>
                    </a:p>
                  </a:txBody>
                  <a:tcPr/>
                </a:tc>
              </a:tr>
              <a:tr h="89792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MATHS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63</a:t>
                      </a:r>
                      <a:endParaRPr lang="en-US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685E4-D9F8-406B-8C3C-AFD63614D95A}" type="datetime1">
              <a:rPr lang="en-ZA" smtClean="0"/>
              <a:t>2014-07-24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 smtClean="0"/>
              <a:t>PRINCESS PRIMARY - PRINCIPAL'S STAFF MEETING BY MR. J SITHI</a:t>
            </a:r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51751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  FORWARD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4000" dirty="0"/>
          </a:p>
          <a:p>
            <a:r>
              <a:rPr lang="en-US" dirty="0" smtClean="0"/>
              <a:t>WE  CELEBRATE  THIS  IMPROVEMENT.  TROPHY TO  ALL THE  TEACHERS</a:t>
            </a:r>
          </a:p>
          <a:p>
            <a:r>
              <a:rPr lang="en-US" dirty="0" smtClean="0"/>
              <a:t>ACCOUNTING  SESSIONS  FOR ALL  THE  SUBJECTS  WHICH  HAVE  1O AND  MORE  LEARNERS  AT  RISK (LEVELS 1 &amp; 2) AND  %  PASS  BELOW  60.</a:t>
            </a:r>
          </a:p>
          <a:p>
            <a:r>
              <a:rPr lang="en-US" dirty="0" smtClean="0"/>
              <a:t>NEW TARGET  PER  SUBJECT TERM  3  OF  2014  IS  65 %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F6C00-DBA1-4E5F-A985-1FFAAF183D67}" type="datetime1">
              <a:rPr lang="en-ZA" smtClean="0"/>
              <a:t>2014-07-24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17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359550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WAY  </a:t>
            </a:r>
            <a:r>
              <a:rPr lang="en-US" sz="3200" dirty="0" smtClean="0"/>
              <a:t>FORWARD:  CURRICULUM  ACCOUNTING  SESSIONS  FOR  SUBJECT  AT  RISK</a:t>
            </a:r>
            <a:endParaRPr lang="en-US" sz="32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5957052"/>
              </p:ext>
            </p:extLst>
          </p:nvPr>
        </p:nvGraphicFramePr>
        <p:xfrm>
          <a:off x="457200" y="1600200"/>
          <a:ext cx="822960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SUBJECT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GRADE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DATE</a:t>
                      </a:r>
                      <a:r>
                        <a:rPr lang="en-US" sz="2800" baseline="0" dirty="0" smtClean="0"/>
                        <a:t> AND TIME</a:t>
                      </a:r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LIFE  SKILLS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MATHS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AFRIKAANS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MATHS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EMS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TECH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NS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7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17337-F12B-499B-BE97-316C8EC2BE7E}" type="datetime1">
              <a:rPr lang="en-ZA" smtClean="0"/>
              <a:t>2014-07-24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18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142598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 LUCK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FOR  THE  </a:t>
            </a:r>
            <a:r>
              <a:rPr lang="en-US" dirty="0" smtClean="0"/>
              <a:t>THIRD</a:t>
            </a:r>
            <a:r>
              <a:rPr lang="en-US" dirty="0" smtClean="0"/>
              <a:t>  </a:t>
            </a:r>
            <a:r>
              <a:rPr lang="en-US" dirty="0" smtClean="0"/>
              <a:t>TERM</a:t>
            </a:r>
          </a:p>
          <a:p>
            <a:pPr marL="0" indent="0">
              <a:buNone/>
            </a:pPr>
            <a:r>
              <a:rPr lang="en-US" dirty="0" smtClean="0"/>
              <a:t>______ </a:t>
            </a:r>
            <a:r>
              <a:rPr lang="en-US" b="1" dirty="0" smtClean="0"/>
              <a:t> </a:t>
            </a:r>
            <a:r>
              <a:rPr lang="en-US" b="1" dirty="0" smtClean="0"/>
              <a:t>WE BELIEVE WE  CAN  FLY</a:t>
            </a:r>
            <a:r>
              <a:rPr lang="en-US" dirty="0" smtClean="0"/>
              <a:t>     _______</a:t>
            </a:r>
          </a:p>
          <a:p>
            <a:r>
              <a:rPr lang="en-US" dirty="0" smtClean="0"/>
              <a:t>WE  ARE  A  WONDERFUL  TEAM</a:t>
            </a:r>
          </a:p>
          <a:p>
            <a:r>
              <a:rPr lang="en-US" dirty="0" smtClean="0"/>
              <a:t>VERY  COMPETENT  AND  WILLING</a:t>
            </a:r>
          </a:p>
          <a:p>
            <a:r>
              <a:rPr lang="en-US" dirty="0" smtClean="0"/>
              <a:t>SUCCESS  IS  WITHIN  REACH</a:t>
            </a:r>
          </a:p>
          <a:p>
            <a:r>
              <a:rPr lang="en-US" dirty="0" smtClean="0"/>
              <a:t>WE  SHALL  DO  IT  BETTER  THIS  </a:t>
            </a:r>
            <a:r>
              <a:rPr lang="en-US" dirty="0" smtClean="0"/>
              <a:t>TERM</a:t>
            </a:r>
          </a:p>
          <a:p>
            <a:r>
              <a:rPr lang="en-US" dirty="0" smtClean="0"/>
              <a:t>COMPLIMENT  YOUR  LEARNERS  FOR  THE  IMPROVEMENT  OF  RESULTS</a:t>
            </a:r>
          </a:p>
          <a:p>
            <a:r>
              <a:rPr lang="en-US" dirty="0" smtClean="0"/>
              <a:t>CHALLENGE  THOSE  THAT  ARE STILL  RELAXING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7D91-6363-4B74-A45F-61FD52B38104}" type="datetime1">
              <a:rPr lang="en-ZA" smtClean="0"/>
              <a:t>2014-07-24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19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59494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 smtClean="0"/>
              <a:t>PRINCESS PRIMARY SCHOOL</a:t>
            </a:r>
            <a:endParaRPr lang="en-Z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 dirty="0" smtClean="0"/>
              <a:t>TERM </a:t>
            </a:r>
            <a:r>
              <a:rPr lang="en-ZA" dirty="0" smtClean="0"/>
              <a:t>2  OF    </a:t>
            </a:r>
            <a:r>
              <a:rPr lang="en-ZA" dirty="0" smtClean="0"/>
              <a:t>20	14</a:t>
            </a:r>
          </a:p>
          <a:p>
            <a:r>
              <a:rPr lang="en-ZA" dirty="0" smtClean="0"/>
              <a:t>Grade 1- 7 </a:t>
            </a:r>
          </a:p>
          <a:p>
            <a:r>
              <a:rPr lang="en-ZA" dirty="0" smtClean="0"/>
              <a:t>LEARNER PERFORMANCE STATS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4168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 KEEP  WALKING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11868-B899-47E8-BF12-BB16330E57A6}" type="datetime1">
              <a:rPr lang="en-ZA" smtClean="0"/>
              <a:t>2014-07-24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20</a:t>
            </a:fld>
            <a:endParaRPr lang="en-ZA"/>
          </a:p>
        </p:txBody>
      </p:sp>
      <p:pic>
        <p:nvPicPr>
          <p:cNvPr id="7" name="Picture 2" descr="C:\Users\Sithi\Pictures\johnny-walk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893252"/>
            <a:ext cx="8030136" cy="3840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08923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 YOU  AND LET’S  FLY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8B8EC-28B8-4F10-99ED-0BCD4E1C089D}" type="datetime1">
              <a:rPr lang="en-ZA" smtClean="0"/>
              <a:t>2014-07-24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t>21</a:t>
            </a:fld>
            <a:endParaRPr lang="en-ZA"/>
          </a:p>
        </p:txBody>
      </p:sp>
      <p:pic>
        <p:nvPicPr>
          <p:cNvPr id="7" name="Content Placeholder 9" descr="https://encrypted-tbn3.gstatic.com/images?q=tbn:ANd9GcSGbSobsAODaT49p-M9Na-O-PT2QV9_XDvGBBi78KRVD7JZK7Nh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84784"/>
            <a:ext cx="7776864" cy="47525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79509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dirty="0" smtClean="0"/>
              <a:t>TERM </a:t>
            </a:r>
            <a:r>
              <a:rPr lang="en-ZA" dirty="0" smtClean="0"/>
              <a:t>2  </a:t>
            </a:r>
            <a:r>
              <a:rPr lang="en-ZA" dirty="0" smtClean="0"/>
              <a:t>RESULTS 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8830105"/>
              </p:ext>
            </p:extLst>
          </p:nvPr>
        </p:nvGraphicFramePr>
        <p:xfrm>
          <a:off x="467544" y="17747"/>
          <a:ext cx="8217793" cy="5881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68"/>
                <a:gridCol w="1069776"/>
                <a:gridCol w="648072"/>
                <a:gridCol w="395287"/>
                <a:gridCol w="587829"/>
                <a:gridCol w="587829"/>
                <a:gridCol w="587829"/>
                <a:gridCol w="587829"/>
                <a:gridCol w="587829"/>
                <a:gridCol w="587829"/>
                <a:gridCol w="587829"/>
                <a:gridCol w="817033"/>
                <a:gridCol w="358625"/>
                <a:gridCol w="587829"/>
              </a:tblGrid>
              <a:tr h="1126742"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1" i="0" u="none" strike="noStrike" dirty="0">
                          <a:effectLst/>
                          <a:latin typeface="Arial"/>
                        </a:rPr>
                        <a:t>Grade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1" i="0" u="none" strike="noStrike" dirty="0">
                          <a:effectLst/>
                          <a:latin typeface="Arial"/>
                        </a:rPr>
                        <a:t>Subject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1" i="0" u="none" strike="noStrike" dirty="0">
                          <a:effectLst/>
                          <a:latin typeface="Arial"/>
                        </a:rPr>
                        <a:t>Subject abbreviation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1" i="0" u="none" strike="noStrike" dirty="0">
                          <a:effectLst/>
                          <a:latin typeface="Arial"/>
                        </a:rPr>
                        <a:t>Total wrote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1" i="0" u="none" strike="noStrike" dirty="0">
                          <a:effectLst/>
                          <a:latin typeface="Arial"/>
                        </a:rPr>
                        <a:t>Level 1 (Total  0 to 29.9)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1" i="0" u="none" strike="noStrike" dirty="0">
                          <a:effectLst/>
                          <a:latin typeface="Arial"/>
                        </a:rPr>
                        <a:t>Level 2 (Total 30 to 39.9)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1" i="0" u="none" strike="noStrike" dirty="0">
                          <a:effectLst/>
                          <a:latin typeface="Arial"/>
                        </a:rPr>
                        <a:t>Level 3 (Total  40 to 49.9)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1" i="0" u="none" strike="noStrike" dirty="0">
                          <a:effectLst/>
                          <a:latin typeface="Arial"/>
                        </a:rPr>
                        <a:t>Level 4 (Total 50 to 59.9)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1" i="0" u="none" strike="noStrike" dirty="0">
                          <a:effectLst/>
                          <a:latin typeface="Arial"/>
                        </a:rPr>
                        <a:t>Level 5 (Total  60 to 69.9)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1" i="0" u="none" strike="noStrike" dirty="0">
                          <a:effectLst/>
                          <a:latin typeface="Arial"/>
                        </a:rPr>
                        <a:t>Level 6 (Total 70 to 79.9)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1" i="0" u="none" strike="noStrike" dirty="0">
                          <a:effectLst/>
                          <a:latin typeface="Arial"/>
                        </a:rPr>
                        <a:t>Level 7 (Total  80 to 100)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1" i="0" u="none" strike="noStrike" dirty="0">
                          <a:effectLst/>
                          <a:latin typeface="Arial"/>
                        </a:rPr>
                        <a:t>Cal Subject Average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Check difference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0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Check Total Wrote</a:t>
                      </a:r>
                    </a:p>
                  </a:txBody>
                  <a:tcPr marL="0" marR="0" marT="0" marB="0" vert="vert270" anchor="b"/>
                </a:tc>
              </a:tr>
              <a:tr h="1076752">
                <a:tc>
                  <a:txBody>
                    <a:bodyPr/>
                    <a:lstStyle/>
                    <a:p>
                      <a:pPr algn="r" fontAlgn="b"/>
                      <a:r>
                        <a:rPr lang="en-ZA" sz="4400" b="0" i="0" u="none" strike="noStrike" dirty="0" smtClean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ZA" sz="1000" b="0" i="0" u="none" strike="noStrike" dirty="0">
                        <a:solidFill>
                          <a:srgbClr val="00B0F0"/>
                        </a:solidFill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ENGLISH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ENGHL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effectLst/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28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endParaRPr lang="en-US" sz="28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US" sz="2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70.2</a:t>
                      </a:r>
                      <a:endParaRPr lang="en-US" sz="28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0" marR="0" marT="0" marB="0" anchor="b"/>
                </a:tc>
              </a:tr>
              <a:tr h="999709">
                <a:tc>
                  <a:txBody>
                    <a:bodyPr/>
                    <a:lstStyle/>
                    <a:p>
                      <a:pPr algn="l" fontAlgn="b"/>
                      <a:endParaRPr lang="en-ZA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AFRIKAANS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AFRFA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effectLst/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28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endParaRPr lang="en-US" sz="28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US" sz="2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66.4</a:t>
                      </a:r>
                      <a:endParaRPr lang="en-US" sz="28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0" marR="0" marT="0" marB="0" anchor="b"/>
                </a:tc>
              </a:tr>
              <a:tr h="999709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MATHEMATICS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MATH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effectLst/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28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endParaRPr lang="en-US" sz="28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US" sz="2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73.4</a:t>
                      </a:r>
                      <a:endParaRPr lang="en-US" sz="28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0" marR="0" marT="0" marB="0" anchor="b"/>
                </a:tc>
              </a:tr>
              <a:tr h="587504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LIFE SKILLS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LSFIP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effectLst/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87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28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US" sz="32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79.4</a:t>
                      </a:r>
                      <a:endParaRPr lang="en-US" sz="32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155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pPr/>
              <a:t>3</a:t>
            </a:fld>
            <a:endParaRPr lang="en-ZA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37016-F5B4-4354-A1DE-072AD8E881C7}" type="datetime1">
              <a:rPr lang="en-ZA" smtClean="0"/>
              <a:t>2014-07-24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7172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TERM </a:t>
            </a:r>
            <a:r>
              <a:rPr lang="en-ZA" dirty="0" smtClean="0"/>
              <a:t>2 </a:t>
            </a:r>
            <a:r>
              <a:rPr lang="en-ZA" dirty="0" smtClean="0"/>
              <a:t>RESULTS CONT……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6489025"/>
              </p:ext>
            </p:extLst>
          </p:nvPr>
        </p:nvGraphicFramePr>
        <p:xfrm>
          <a:off x="395536" y="1628800"/>
          <a:ext cx="8037064" cy="4654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68"/>
                <a:gridCol w="949290"/>
                <a:gridCol w="778902"/>
                <a:gridCol w="396756"/>
                <a:gridCol w="587829"/>
                <a:gridCol w="587829"/>
                <a:gridCol w="587826"/>
                <a:gridCol w="587832"/>
                <a:gridCol w="587829"/>
                <a:gridCol w="587829"/>
                <a:gridCol w="587829"/>
                <a:gridCol w="734681"/>
                <a:gridCol w="216024"/>
                <a:gridCol w="620240"/>
              </a:tblGrid>
              <a:tr h="1728192"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Grade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Subject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Subject abbreviation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Total wrote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1 (Total  0 to 29.9)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2 (Total 30 to 39.9)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3 (Total  40 to 49.9)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4 (Total 50 to 59.9)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5 (Total  60 to 69.9)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6 (Total 70 to 79.9)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7 (Total  80 to 100)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Cal Subject Average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Check difference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Check Total Wrote</a:t>
                      </a:r>
                    </a:p>
                  </a:txBody>
                  <a:tcPr marL="0" marR="0" marT="0" marB="0" vert="vert270" anchor="b"/>
                </a:tc>
              </a:tr>
              <a:tr h="648072">
                <a:tc>
                  <a:txBody>
                    <a:bodyPr/>
                    <a:lstStyle/>
                    <a:p>
                      <a:pPr algn="r" fontAlgn="b"/>
                      <a:r>
                        <a:rPr lang="en-ZA" sz="3200" b="0" i="0" u="none" strike="noStrike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ENGLISH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ENGHL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effectLst/>
                          <a:latin typeface="Arial" panose="020B0604020202020204" pitchFamily="34" charset="0"/>
                        </a:rPr>
                        <a:t>163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24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72.3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163</a:t>
                      </a:r>
                    </a:p>
                  </a:txBody>
                  <a:tcPr marL="0" marR="0" marT="0" marB="0" anchor="b"/>
                </a:tc>
              </a:tr>
              <a:tr h="463396"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MATHEMATICS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MATH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effectLst/>
                          <a:latin typeface="Arial" panose="020B0604020202020204" pitchFamily="34" charset="0"/>
                        </a:rPr>
                        <a:t>163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24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72.0</a:t>
                      </a:r>
                      <a:endParaRPr lang="en-US" sz="24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163</a:t>
                      </a:r>
                    </a:p>
                  </a:txBody>
                  <a:tcPr marL="0" marR="0" marT="0" marB="0" anchor="b"/>
                </a:tc>
              </a:tr>
              <a:tr h="463396"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LIFE SKILLS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LSFIP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effectLst/>
                          <a:latin typeface="Arial" panose="020B0604020202020204" pitchFamily="34" charset="0"/>
                        </a:rPr>
                        <a:t>163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24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57.0</a:t>
                      </a:r>
                      <a:endParaRPr lang="en-US" sz="24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158</a:t>
                      </a:r>
                    </a:p>
                  </a:txBody>
                  <a:tcPr marL="0" marR="0" marT="0" marB="0" anchor="b"/>
                </a:tc>
              </a:tr>
              <a:tr h="463396"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AFRIKAANS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AFRFA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effectLst/>
                          <a:latin typeface="Arial" panose="020B0604020202020204" pitchFamily="34" charset="0"/>
                        </a:rPr>
                        <a:t>163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62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24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64.0</a:t>
                      </a:r>
                      <a:endParaRPr lang="en-US" sz="24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162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pPr/>
              <a:t>4</a:t>
            </a:fld>
            <a:endParaRPr lang="en-ZA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16CC5-0E6D-45A7-B5C0-67214D52053E}" type="datetime1">
              <a:rPr lang="en-ZA" smtClean="0"/>
              <a:t>2014-07-24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9627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TERM </a:t>
            </a:r>
            <a:r>
              <a:rPr lang="en-ZA" dirty="0"/>
              <a:t>2</a:t>
            </a:r>
            <a:r>
              <a:rPr lang="en-ZA" dirty="0" smtClean="0"/>
              <a:t> </a:t>
            </a:r>
            <a:r>
              <a:rPr lang="en-ZA" dirty="0"/>
              <a:t>RESULTS CONT……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9774750"/>
              </p:ext>
            </p:extLst>
          </p:nvPr>
        </p:nvGraphicFramePr>
        <p:xfrm>
          <a:off x="457200" y="1600200"/>
          <a:ext cx="8300100" cy="4450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68"/>
                <a:gridCol w="1080120"/>
                <a:gridCol w="646558"/>
                <a:gridCol w="468764"/>
                <a:gridCol w="587829"/>
                <a:gridCol w="587829"/>
                <a:gridCol w="587829"/>
                <a:gridCol w="587829"/>
                <a:gridCol w="587829"/>
                <a:gridCol w="587829"/>
                <a:gridCol w="587829"/>
                <a:gridCol w="746539"/>
                <a:gridCol w="429119"/>
                <a:gridCol w="587829"/>
              </a:tblGrid>
              <a:tr h="1036712"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Grade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Subject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Subject abbreviation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Total wrote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1 (Total  0 to 29.9)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2 (Total 30 to 39.9)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3 (Total  40 to 49.9)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4 (Total 50 to 59.9)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5 (Total  60 to 69.9)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6 (Total 70 to 79.9)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7 (Total  80 to 100)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Cal Subject Average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Check difference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Check Total Wrote</a:t>
                      </a:r>
                    </a:p>
                  </a:txBody>
                  <a:tcPr marL="0" marR="0" marT="0" marB="0" vert="vert27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ZA" sz="2800" b="0" i="0" u="none" strike="noStrike" dirty="0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ENGLISH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ENGHL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28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US" sz="2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61.6</a:t>
                      </a:r>
                      <a:endParaRPr lang="en-US" sz="28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137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AFRIKAANS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AFRFA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28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US" sz="2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69.1</a:t>
                      </a:r>
                      <a:endParaRPr lang="en-US" sz="28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142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MATHEMATICS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MATH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28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US" sz="2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66.0</a:t>
                      </a:r>
                      <a:endParaRPr lang="en-US" sz="28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158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ZA" sz="11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LIFE SKILLS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LSFIP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effectLst/>
                          <a:latin typeface="Arial" panose="020B0604020202020204" pitchFamily="34" charset="0"/>
                        </a:rPr>
                        <a:t>72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28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US" sz="2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76.7</a:t>
                      </a:r>
                      <a:endParaRPr lang="en-US" sz="28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149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pPr/>
              <a:t>5</a:t>
            </a:fld>
            <a:endParaRPr lang="en-ZA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831A0-FACE-4F80-9A5E-B90F7F8202D3}" type="datetime1">
              <a:rPr lang="en-ZA" smtClean="0"/>
              <a:t>2014-07-24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99804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TERM </a:t>
            </a:r>
            <a:r>
              <a:rPr lang="en-ZA" dirty="0"/>
              <a:t>2</a:t>
            </a:r>
            <a:r>
              <a:rPr lang="en-ZA" dirty="0" smtClean="0"/>
              <a:t> </a:t>
            </a:r>
            <a:r>
              <a:rPr lang="en-ZA" dirty="0"/>
              <a:t>RESULTS CONT……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618944"/>
              </p:ext>
            </p:extLst>
          </p:nvPr>
        </p:nvGraphicFramePr>
        <p:xfrm>
          <a:off x="457200" y="1254720"/>
          <a:ext cx="8229606" cy="46503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68"/>
                <a:gridCol w="949290"/>
                <a:gridCol w="587829"/>
                <a:gridCol w="587829"/>
                <a:gridCol w="587829"/>
                <a:gridCol w="587829"/>
                <a:gridCol w="587829"/>
                <a:gridCol w="587829"/>
                <a:gridCol w="587829"/>
                <a:gridCol w="587829"/>
                <a:gridCol w="587829"/>
                <a:gridCol w="889041"/>
                <a:gridCol w="360040"/>
                <a:gridCol w="514406"/>
              </a:tblGrid>
              <a:tr h="1180728"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Grade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Subject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Subject abbreviation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Total wrote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1 (Total  0 to 29.9)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2 (Total 30 to 39.9)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3 (Total  40 to 49.9)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4 (Total 50 to 59.9)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5 (Total  60 to 69.9)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6 (Total 70 to 79.9)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7 (Total  80 to 100)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Cal Subject Average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Check difference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Check Total Wrote</a:t>
                      </a:r>
                    </a:p>
                  </a:txBody>
                  <a:tcPr marL="0" marR="0" marT="0" marB="0" vert="vert27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ZA" sz="2800" b="0" i="0" u="none" strike="noStrike" dirty="0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effectLst/>
                          <a:latin typeface="Arial" panose="020B0604020202020204" pitchFamily="34" charset="0"/>
                        </a:rPr>
                        <a:t>ENGLISH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Arial" panose="020B0604020202020204" pitchFamily="34" charset="0"/>
                        </a:rPr>
                        <a:t>ENGHL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161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69.1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162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ZA" sz="105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AFRIKAANS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AFRFA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67.0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166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ZA" sz="105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MATHEMATICS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MATH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24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66.3</a:t>
                      </a:r>
                      <a:endParaRPr lang="en-US" sz="24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174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ZA" sz="105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LIFE SKILLS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LSFIP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44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24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68.5</a:t>
                      </a:r>
                      <a:endParaRPr lang="en-US" sz="24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181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ZA" sz="105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NATURAL SCIENCE AND TECHNOLOGY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NSTEC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24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64.7</a:t>
                      </a:r>
                      <a:endParaRPr lang="en-US" sz="24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157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ZA" sz="105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SOCIAL SCIIENCES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SOCS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70.3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pPr/>
              <a:t>6</a:t>
            </a:fld>
            <a:endParaRPr lang="en-ZA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782EA-81B2-404D-A2E3-62D2FAF07BCE}" type="datetime1">
              <a:rPr lang="en-ZA" smtClean="0"/>
              <a:t>2014-07-24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8706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TERM </a:t>
            </a:r>
            <a:r>
              <a:rPr lang="en-ZA" dirty="0"/>
              <a:t>2</a:t>
            </a:r>
            <a:r>
              <a:rPr lang="en-ZA" dirty="0" smtClean="0"/>
              <a:t> </a:t>
            </a:r>
            <a:r>
              <a:rPr lang="en-ZA" dirty="0"/>
              <a:t>RESULTS CONT……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0991379"/>
              </p:ext>
            </p:extLst>
          </p:nvPr>
        </p:nvGraphicFramePr>
        <p:xfrm>
          <a:off x="683568" y="1075174"/>
          <a:ext cx="8210226" cy="5098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68"/>
                <a:gridCol w="949290"/>
                <a:gridCol w="587829"/>
                <a:gridCol w="587829"/>
                <a:gridCol w="587829"/>
                <a:gridCol w="587829"/>
                <a:gridCol w="587829"/>
                <a:gridCol w="587829"/>
                <a:gridCol w="587829"/>
                <a:gridCol w="587829"/>
                <a:gridCol w="587829"/>
                <a:gridCol w="735995"/>
                <a:gridCol w="369070"/>
                <a:gridCol w="639042"/>
              </a:tblGrid>
              <a:tr h="1252736"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Grade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Subject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Subject abbreviation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Total wrote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1 (Total  0 to 29.9)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2 (Total 30 to 39.9)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3 (Total  40 to 49.9)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4 (Total 50 to 59.9)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5 (Total  60 to 69.9)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6 (Total 70 to 79.9)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7 (Total  80 to 100)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Cal Subject Average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Check difference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Check Total Wrote</a:t>
                      </a:r>
                    </a:p>
                  </a:txBody>
                  <a:tcPr marL="0" marR="0" marT="0" marB="0" vert="vert27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 dirty="0"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ENGLISH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effectLst/>
                          <a:latin typeface="Arial" panose="020B0604020202020204" pitchFamily="34" charset="0"/>
                        </a:rPr>
                        <a:t>ENGHL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153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56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24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66.2</a:t>
                      </a:r>
                      <a:endParaRPr lang="en-US" sz="24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156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AFRIKAANS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AFRFA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153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24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73.0</a:t>
                      </a:r>
                      <a:endParaRPr lang="en-US" sz="24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-22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175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MATHEMATICS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MATH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153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24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68.1</a:t>
                      </a:r>
                      <a:endParaRPr lang="en-US" sz="24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178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LIFE SKILLS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LSFIP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153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63.9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146</a:t>
                      </a:r>
                    </a:p>
                  </a:txBody>
                  <a:tcPr marL="0" marR="0" marT="0" marB="0" anchor="b"/>
                </a:tc>
              </a:tr>
              <a:tr h="890984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effectLst/>
                          <a:latin typeface="Arial" panose="020B0604020202020204" pitchFamily="34" charset="0"/>
                        </a:rPr>
                        <a:t>NATURAL SCIENCE AND TECHNOLOGY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NSTEC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153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24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63.6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b"/>
                </a:tc>
              </a:tr>
              <a:tr h="225752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 dirty="0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SOCIAL SCIIENCES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SOCS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153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66.5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148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 smtClean="0"/>
              <a:t>PRINCESS PRIMARY - PRINCIPAL'S STAFF MEETING BY MR. J SITHI</a:t>
            </a:r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pPr/>
              <a:t>7</a:t>
            </a:fld>
            <a:endParaRPr lang="en-ZA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20959-29BE-401A-BF4A-0743AA8DBFF5}" type="datetime1">
              <a:rPr lang="en-ZA" smtClean="0"/>
              <a:t>2014-07-24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2929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TERM </a:t>
            </a:r>
            <a:r>
              <a:rPr lang="en-ZA" dirty="0"/>
              <a:t>2</a:t>
            </a:r>
            <a:r>
              <a:rPr lang="en-ZA" dirty="0" smtClean="0"/>
              <a:t> </a:t>
            </a:r>
            <a:r>
              <a:rPr lang="en-ZA" dirty="0"/>
              <a:t>RESULTS CONT……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851593"/>
              </p:ext>
            </p:extLst>
          </p:nvPr>
        </p:nvGraphicFramePr>
        <p:xfrm>
          <a:off x="457200" y="1600200"/>
          <a:ext cx="8229606" cy="4255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68"/>
                <a:gridCol w="949290"/>
                <a:gridCol w="587829"/>
                <a:gridCol w="587829"/>
                <a:gridCol w="587829"/>
                <a:gridCol w="587829"/>
                <a:gridCol w="587829"/>
                <a:gridCol w="587829"/>
                <a:gridCol w="587829"/>
                <a:gridCol w="587829"/>
                <a:gridCol w="587829"/>
                <a:gridCol w="673017"/>
                <a:gridCol w="502641"/>
                <a:gridCol w="587829"/>
              </a:tblGrid>
              <a:tr h="1252736"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Grade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Subject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Subject abbreviation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Total wrote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1 (Total  0 to 29.9)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2 (Total 30 to 39.9)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3 (Total  40 to 49.9)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4 (Total 50 to 59.9)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5 (Total  60 to 69.9)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6 (Total 70 to 79.9)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7 (Total  80 to 100)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Cal Subject Average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Check difference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Check Total Wrote</a:t>
                      </a:r>
                    </a:p>
                  </a:txBody>
                  <a:tcPr marL="0" marR="0" marT="0" marB="0" vert="vert27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 dirty="0"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ENGLISH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ENGLHL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57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68.8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-21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175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AFRIKAANS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AFRFA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42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75.2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161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MATHEMATICS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MATH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71.1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168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LIFE SKILLS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LSFIP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69.5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147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NATURAL SCIENCE AND TECHNOLOGY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NSTEC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24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62.3</a:t>
                      </a:r>
                      <a:endParaRPr lang="en-US" sz="24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156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ZA" sz="10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effectLst/>
                          <a:latin typeface="Arial" panose="020B0604020202020204" pitchFamily="34" charset="0"/>
                        </a:rPr>
                        <a:t>SOCIAL SCIIENCES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Arial" panose="020B0604020202020204" pitchFamily="34" charset="0"/>
                        </a:rPr>
                        <a:t>SOCS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154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72.9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152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pPr/>
              <a:t>8</a:t>
            </a:fld>
            <a:endParaRPr lang="en-ZA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E085B-F7B5-40B6-8318-68739E4C473D}" type="datetime1">
              <a:rPr lang="en-ZA" smtClean="0"/>
              <a:t>2014-07-24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82690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TERM </a:t>
            </a:r>
            <a:r>
              <a:rPr lang="en-ZA" dirty="0"/>
              <a:t>2</a:t>
            </a:r>
            <a:r>
              <a:rPr lang="en-ZA" dirty="0" smtClean="0"/>
              <a:t> </a:t>
            </a:r>
            <a:r>
              <a:rPr lang="en-ZA" dirty="0"/>
              <a:t>RESULTS CONT……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766407"/>
              </p:ext>
            </p:extLst>
          </p:nvPr>
        </p:nvGraphicFramePr>
        <p:xfrm>
          <a:off x="467544" y="1340768"/>
          <a:ext cx="8229606" cy="4945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368"/>
                <a:gridCol w="949290"/>
                <a:gridCol w="587829"/>
                <a:gridCol w="587829"/>
                <a:gridCol w="587829"/>
                <a:gridCol w="587829"/>
                <a:gridCol w="587829"/>
                <a:gridCol w="587829"/>
                <a:gridCol w="587829"/>
                <a:gridCol w="587829"/>
                <a:gridCol w="587829"/>
                <a:gridCol w="806689"/>
                <a:gridCol w="368969"/>
                <a:gridCol w="587829"/>
              </a:tblGrid>
              <a:tr h="820688"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Grade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Subject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Subject abbreviation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Total wrote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1 (Total  0 to 29.9)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2 (Total 30 to 39.9)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3 (Total  40 to 49.9)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4 (Total 50 to 59.9)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5 (Total  60 to 69.9)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6 (Total 70 to 79.9)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Level 7 (Total  80 to 100)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900" b="1" i="0" u="none" strike="noStrike" dirty="0">
                          <a:effectLst/>
                          <a:latin typeface="Arial"/>
                        </a:rPr>
                        <a:t>Cal Subject Average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Check difference</a:t>
                      </a:r>
                    </a:p>
                  </a:txBody>
                  <a:tcPr marL="0" marR="0" marT="0" marB="0" vert="vert27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Check Total Wrote</a:t>
                      </a:r>
                    </a:p>
                  </a:txBody>
                  <a:tcPr marL="0" marR="0" marT="0" marB="0" vert="vert270" anchor="b"/>
                </a:tc>
              </a:tr>
              <a:tr h="370840">
                <a:tc>
                  <a:txBody>
                    <a:bodyPr/>
                    <a:lstStyle/>
                    <a:p>
                      <a:pPr algn="r" fontAlgn="b"/>
                      <a:r>
                        <a:rPr lang="en-ZA" sz="2400" b="0" i="0" u="none" strike="noStrike" dirty="0">
                          <a:effectLst/>
                          <a:latin typeface="Arial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ENGLISH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ENGHL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66.8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144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ZA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AFRIKAANS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AFRFA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63.1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-32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177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ZA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MATHEMATICS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MATH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63.0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-29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174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ZA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LIFE ORIENTATION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LIFE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66.5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156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ZA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ECONOMIC MANAGEMENT SCIENCE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EMSC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64.5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-31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176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ZA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ARTS AND CULTURE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ARTC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69.0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164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ZA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TECHNOLOGY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TECH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68.3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-26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171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ZA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NATURAL SCIENCE AND TECHNOLOGY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NATS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22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endParaRPr lang="en-US" sz="2400" b="1" i="0" u="none" strike="noStrike" dirty="0" smtClean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/>
                      <a:r>
                        <a:rPr lang="en-US" sz="24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67.4</a:t>
                      </a:r>
                      <a:endParaRPr lang="en-US" sz="2400" b="1" i="0" u="none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164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ZA" sz="800" b="0" i="0" u="none" strike="noStrike"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effectLst/>
                          <a:latin typeface="Arial" panose="020B0604020202020204" pitchFamily="34" charset="0"/>
                        </a:rPr>
                        <a:t>SOCIAL SCIENCES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effectLst/>
                          <a:latin typeface="Arial" panose="020B0604020202020204" pitchFamily="34" charset="0"/>
                        </a:rPr>
                        <a:t>SOCS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145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2400" b="1" i="0" u="none" strike="noStrike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</a:rPr>
                        <a:t>63.3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-34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179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/>
              <a:t>PRINCESS PRIMARY - PRINCIPAL'S STAFF MEETING BY MR. J SITHI</a:t>
            </a:r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2B902-387F-4ACA-A4E8-8247368789E9}" type="slidenum">
              <a:rPr lang="en-ZA" smtClean="0"/>
              <a:pPr/>
              <a:t>9</a:t>
            </a:fld>
            <a:endParaRPr lang="en-ZA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F3843-8E1E-4B3D-A2AB-3770E544383A}" type="datetime1">
              <a:rPr lang="en-ZA" smtClean="0"/>
              <a:t>2014-07-24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4120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7029</TotalTime>
  <Words>1744</Words>
  <Application>Microsoft Office PowerPoint</Application>
  <PresentationFormat>On-screen Show (4:3)</PresentationFormat>
  <Paragraphs>929</Paragraphs>
  <Slides>21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PPS  CURRICULUM  CONFERENCE 26  JULY  2014 ONLY  IF  YOU  BELIEVE-------</vt:lpstr>
      <vt:lpstr>PRINCESS PRIMARY SCHOOL</vt:lpstr>
      <vt:lpstr>TERM 2  RESULTS </vt:lpstr>
      <vt:lpstr>TERM 2 RESULTS CONT……</vt:lpstr>
      <vt:lpstr>TERM 2 RESULTS CONT……</vt:lpstr>
      <vt:lpstr>TERM 2 RESULTS CONT……</vt:lpstr>
      <vt:lpstr>TERM 2 RESULTS CONT……</vt:lpstr>
      <vt:lpstr>TERM 2 RESULTS CONT……</vt:lpstr>
      <vt:lpstr>TERM 2 RESULTS CONT……</vt:lpstr>
      <vt:lpstr>WHOLE SCHOOL  PERFORMANCE  2014</vt:lpstr>
      <vt:lpstr>TOP  PERFORMING  GRADES:   TERM  ONE  2014</vt:lpstr>
      <vt:lpstr>FOUNDATION  PHASE PERORMANCE  BY  CLASS NB:  GRADE  1  B  NOT  SUBMITTED</vt:lpstr>
      <vt:lpstr>INTERMEDIATE PHASE PERFORMANCE BY  SUBJECT:  GRADE  4</vt:lpstr>
      <vt:lpstr>INTERMEDIATE PHASE PERFORMANCE BY  SUBJECT:  GRADE  5</vt:lpstr>
      <vt:lpstr>INTERMEDIATE PHASE PERFORMANCE BY  SUBJECT:  GRADE  6</vt:lpstr>
      <vt:lpstr>SENIOR  PHASE  PERFORMANCE  PER  SUBJECT :  GRADE  7</vt:lpstr>
      <vt:lpstr>WAY  FORWARD </vt:lpstr>
      <vt:lpstr>WAY  FORWARD:  CURRICULUM  ACCOUNTING  SESSIONS  FOR  SUBJECT  AT  RISK</vt:lpstr>
      <vt:lpstr>GOOD  LUCK</vt:lpstr>
      <vt:lpstr>LET’S  KEEP  WALKING</vt:lpstr>
      <vt:lpstr>THANK  YOU  AND LET’S  FLY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staff</dc:creator>
  <cp:lastModifiedBy>john sithi</cp:lastModifiedBy>
  <cp:revision>297</cp:revision>
  <cp:lastPrinted>2014-07-24T12:10:57Z</cp:lastPrinted>
  <dcterms:modified xsi:type="dcterms:W3CDTF">2014-07-24T12:17:47Z</dcterms:modified>
</cp:coreProperties>
</file>