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258" r:id="rId2"/>
    <p:sldId id="330" r:id="rId3"/>
    <p:sldId id="334" r:id="rId4"/>
    <p:sldId id="338" r:id="rId5"/>
    <p:sldId id="329" r:id="rId6"/>
    <p:sldId id="264" r:id="rId7"/>
    <p:sldId id="265" r:id="rId8"/>
    <p:sldId id="266" r:id="rId9"/>
    <p:sldId id="292" r:id="rId10"/>
    <p:sldId id="270" r:id="rId11"/>
    <p:sldId id="267" r:id="rId12"/>
    <p:sldId id="268" r:id="rId13"/>
    <p:sldId id="297" r:id="rId14"/>
    <p:sldId id="327" r:id="rId15"/>
    <p:sldId id="328" r:id="rId16"/>
    <p:sldId id="301" r:id="rId17"/>
    <p:sldId id="302" r:id="rId18"/>
    <p:sldId id="296" r:id="rId19"/>
    <p:sldId id="309" r:id="rId20"/>
    <p:sldId id="310" r:id="rId21"/>
    <p:sldId id="311" r:id="rId22"/>
    <p:sldId id="312" r:id="rId23"/>
    <p:sldId id="313" r:id="rId24"/>
    <p:sldId id="314" r:id="rId25"/>
    <p:sldId id="315" r:id="rId26"/>
    <p:sldId id="324" r:id="rId27"/>
    <p:sldId id="322" r:id="rId28"/>
    <p:sldId id="323" r:id="rId29"/>
    <p:sldId id="317" r:id="rId30"/>
    <p:sldId id="318" r:id="rId31"/>
    <p:sldId id="319" r:id="rId32"/>
    <p:sldId id="320" r:id="rId33"/>
    <p:sldId id="321" r:id="rId34"/>
    <p:sldId id="326" r:id="rId35"/>
    <p:sldId id="271" r:id="rId36"/>
    <p:sldId id="272" r:id="rId37"/>
    <p:sldId id="273" r:id="rId38"/>
    <p:sldId id="274" r:id="rId39"/>
    <p:sldId id="275" r:id="rId40"/>
    <p:sldId id="280" r:id="rId41"/>
    <p:sldId id="331" r:id="rId42"/>
    <p:sldId id="335" r:id="rId43"/>
    <p:sldId id="337" r:id="rId44"/>
    <p:sldId id="293" r:id="rId45"/>
    <p:sldId id="294" r:id="rId46"/>
    <p:sldId id="295" r:id="rId47"/>
    <p:sldId id="279" r:id="rId48"/>
    <p:sldId id="332" r:id="rId49"/>
    <p:sldId id="333" r:id="rId50"/>
    <p:sldId id="336"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203" autoAdjust="0"/>
  </p:normalViewPr>
  <p:slideViewPr>
    <p:cSldViewPr>
      <p:cViewPr varScale="1">
        <p:scale>
          <a:sx n="70" d="100"/>
          <a:sy n="70" d="100"/>
        </p:scale>
        <p:origin x="135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9" d="100"/>
          <a:sy n="69" d="100"/>
        </p:scale>
        <p:origin x="-331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E3A2BB-62DE-4F3D-89F5-C7D0AE0B3541}" type="datetimeFigureOut">
              <a:rPr lang="en-US" smtClean="0"/>
              <a:pPr/>
              <a:t>2015/04/20</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ZA" smtClean="0"/>
              <a:t>PPS  PRINCIPAL'S  MEETING: PRESENTD  BY -  Mr. SITHI </a:t>
            </a:r>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F4873A-905F-4274-AFE8-5ABF8E661344}" type="slidenum">
              <a:rPr lang="en-ZA" smtClean="0"/>
              <a:pPr/>
              <a:t>‹#›</a:t>
            </a:fld>
            <a:endParaRPr lang="en-ZA"/>
          </a:p>
        </p:txBody>
      </p:sp>
    </p:spTree>
    <p:extLst>
      <p:ext uri="{BB962C8B-B14F-4D97-AF65-F5344CB8AC3E}">
        <p14:creationId xmlns:p14="http://schemas.microsoft.com/office/powerpoint/2010/main" val="304572045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A2A79-E56C-4C28-BBE6-1679BC72C678}" type="datetimeFigureOut">
              <a:rPr lang="en-US" smtClean="0"/>
              <a:pPr/>
              <a:t>2015/04/20</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ZA" smtClean="0"/>
              <a:t>PPS  PRINCIPAL'S  MEETING: PRESENTD  BY -  Mr. SITHI </a:t>
            </a:r>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CDF5E1-257F-4393-8FB4-6E4A872D5B85}" type="slidenum">
              <a:rPr lang="en-ZA" smtClean="0"/>
              <a:pPr/>
              <a:t>‹#›</a:t>
            </a:fld>
            <a:endParaRPr lang="en-ZA"/>
          </a:p>
        </p:txBody>
      </p:sp>
    </p:spTree>
    <p:extLst>
      <p:ext uri="{BB962C8B-B14F-4D97-AF65-F5344CB8AC3E}">
        <p14:creationId xmlns:p14="http://schemas.microsoft.com/office/powerpoint/2010/main" val="27849316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5A1982B5-1EB8-4852-9171-7BA8BA236D9E}" type="datetime1">
              <a:rPr lang="en-US" smtClean="0"/>
              <a:t>2015/04/20</a:t>
            </a:fld>
            <a:endParaRPr lang="en-ZA"/>
          </a:p>
        </p:txBody>
      </p:sp>
      <p:sp>
        <p:nvSpPr>
          <p:cNvPr id="5" name="Footer Placeholder 4"/>
          <p:cNvSpPr>
            <a:spLocks noGrp="1"/>
          </p:cNvSpPr>
          <p:nvPr>
            <p:ph type="ftr" sz="quarter" idx="11"/>
          </p:nvPr>
        </p:nvSpPr>
        <p:spPr/>
        <p:txBody>
          <a:bodyPr/>
          <a:lstStyle/>
          <a:p>
            <a:r>
              <a:rPr lang="en-ZA" smtClean="0"/>
              <a:t>PPS  PRINCIPAL'S  MEETING: PRESENTD  BY -  Mr. SITHI </a:t>
            </a:r>
            <a:endParaRPr lang="en-ZA"/>
          </a:p>
        </p:txBody>
      </p:sp>
      <p:sp>
        <p:nvSpPr>
          <p:cNvPr id="6" name="Slide Number Placeholder 5"/>
          <p:cNvSpPr>
            <a:spLocks noGrp="1"/>
          </p:cNvSpPr>
          <p:nvPr>
            <p:ph type="sldNum" sz="quarter" idx="12"/>
          </p:nvPr>
        </p:nvSpPr>
        <p:spPr/>
        <p:txBody>
          <a:bodyPr/>
          <a:lstStyle/>
          <a:p>
            <a:fld id="{52CDF5E1-257F-4393-8FB4-6E4A872D5B85}" type="slidenum">
              <a:rPr lang="en-ZA" smtClean="0"/>
              <a:pPr/>
              <a:t>9</a:t>
            </a:fld>
            <a:endParaRPr lang="en-ZA"/>
          </a:p>
        </p:txBody>
      </p:sp>
    </p:spTree>
    <p:extLst>
      <p:ext uri="{BB962C8B-B14F-4D97-AF65-F5344CB8AC3E}">
        <p14:creationId xmlns:p14="http://schemas.microsoft.com/office/powerpoint/2010/main" val="447533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DFE804B6-F563-4A22-9AA5-FE50C940FF8D}"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4DF1261-DADC-4C6C-99E6-C372AFCFD24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8AA367C3-F675-4510-9ADB-06E8667A269D}"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D8D6B7-6E0F-4DEB-9254-C92FB53F2EEC}"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652D886F-5F1D-4E45-98BB-773D8FECFAB2}" type="datetime1">
              <a:rPr lang="en-US" smtClean="0"/>
              <a:pPr/>
              <a:t>2015/04/20</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Slide Number Placeholder 6"/>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BA4D121F-CD85-47BA-971F-2951FA190C4E}" type="datetime1">
              <a:rPr lang="en-US" smtClean="0"/>
              <a:pPr/>
              <a:t>2015/04/20</a:t>
            </a:fld>
            <a:endParaRPr lang="en-ZA"/>
          </a:p>
        </p:txBody>
      </p:sp>
      <p:sp>
        <p:nvSpPr>
          <p:cNvPr id="8" name="Footer Placeholder 7"/>
          <p:cNvSpPr>
            <a:spLocks noGrp="1"/>
          </p:cNvSpPr>
          <p:nvPr>
            <p:ph type="ftr" sz="quarter" idx="11"/>
          </p:nvPr>
        </p:nvSpPr>
        <p:spPr/>
        <p:txBody>
          <a:bodyPr/>
          <a:lstStyle/>
          <a:p>
            <a:r>
              <a:rPr lang="en-ZA" smtClean="0"/>
              <a:t>PPS  PRINCIPAL'S MEETING: PRESENTED  BY  Mr. SITHI</a:t>
            </a:r>
            <a:endParaRPr lang="en-ZA"/>
          </a:p>
        </p:txBody>
      </p:sp>
      <p:sp>
        <p:nvSpPr>
          <p:cNvPr id="9" name="Slide Number Placeholder 8"/>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EAEA8600-2ACE-40F6-B2E5-773F1D612B2F}" type="datetime1">
              <a:rPr lang="en-US" smtClean="0"/>
              <a:pPr/>
              <a:t>2015/04/20</a:t>
            </a:fld>
            <a:endParaRPr lang="en-ZA"/>
          </a:p>
        </p:txBody>
      </p:sp>
      <p:sp>
        <p:nvSpPr>
          <p:cNvPr id="4" name="Footer Placeholder 3"/>
          <p:cNvSpPr>
            <a:spLocks noGrp="1"/>
          </p:cNvSpPr>
          <p:nvPr>
            <p:ph type="ftr" sz="quarter" idx="11"/>
          </p:nvPr>
        </p:nvSpPr>
        <p:spPr/>
        <p:txBody>
          <a:bodyPr/>
          <a:lstStyle/>
          <a:p>
            <a:r>
              <a:rPr lang="en-ZA" smtClean="0"/>
              <a:t>PPS  PRINCIPAL'S MEETING: PRESENTED  BY  Mr. SITHI</a:t>
            </a:r>
            <a:endParaRPr lang="en-ZA"/>
          </a:p>
        </p:txBody>
      </p:sp>
      <p:sp>
        <p:nvSpPr>
          <p:cNvPr id="5" name="Slide Number Placeholder 4"/>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82CBA-61C2-485E-9B4E-ED63E17276BA}" type="datetime1">
              <a:rPr lang="en-US" smtClean="0"/>
              <a:pPr/>
              <a:t>2015/04/20</a:t>
            </a:fld>
            <a:endParaRPr lang="en-ZA"/>
          </a:p>
        </p:txBody>
      </p:sp>
      <p:sp>
        <p:nvSpPr>
          <p:cNvPr id="3" name="Footer Placeholder 2"/>
          <p:cNvSpPr>
            <a:spLocks noGrp="1"/>
          </p:cNvSpPr>
          <p:nvPr>
            <p:ph type="ftr" sz="quarter" idx="11"/>
          </p:nvPr>
        </p:nvSpPr>
        <p:spPr/>
        <p:txBody>
          <a:bodyPr/>
          <a:lstStyle/>
          <a:p>
            <a:r>
              <a:rPr lang="en-ZA" smtClean="0"/>
              <a:t>PPS  PRINCIPAL'S MEETING: PRESENTED  BY  Mr. SITHI</a:t>
            </a:r>
            <a:endParaRPr lang="en-ZA"/>
          </a:p>
        </p:txBody>
      </p:sp>
      <p:sp>
        <p:nvSpPr>
          <p:cNvPr id="4" name="Slide Number Placeholder 3"/>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55AD30-1933-48E2-A7DC-52B7BE294E57}" type="datetime1">
              <a:rPr lang="en-US" smtClean="0"/>
              <a:pPr/>
              <a:t>2015/04/20</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Slide Number Placeholder 6"/>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3F5EDC-9D72-4683-A444-7D91877458D0}" type="datetime1">
              <a:rPr lang="en-US" smtClean="0"/>
              <a:pPr/>
              <a:t>2015/04/20</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Slide Number Placeholder 6"/>
          <p:cNvSpPr>
            <a:spLocks noGrp="1"/>
          </p:cNvSpPr>
          <p:nvPr>
            <p:ph type="sldNum" sz="quarter" idx="12"/>
          </p:nvPr>
        </p:nvSpPr>
        <p:spPr/>
        <p:txBody>
          <a:bodyPr/>
          <a:lstStyle/>
          <a:p>
            <a:fld id="{DFA184DC-9B2F-4D05-A35C-F0CF02FC88B6}" type="slidenum">
              <a:rPr lang="en-ZA" smtClean="0"/>
              <a:pPr/>
              <a:t>‹#›</a:t>
            </a:fld>
            <a:endParaRPr lang="en-ZA"/>
          </a:p>
        </p:txBody>
      </p:sp>
    </p:spTree>
  </p:cSld>
  <p:clrMapOvr>
    <a:masterClrMapping/>
  </p:clrMapOvr>
  <p:transition advTm="15000">
    <p:wedge/>
    <p:sndAc>
      <p:stSnd>
        <p:snd r:embed="rId1" name="applaus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4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31BF73-C5CA-4A7F-83F5-4B7D3B76C535}" type="datetime1">
              <a:rPr lang="en-US" smtClean="0"/>
              <a:pPr/>
              <a:t>2015/04/20</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A" smtClean="0"/>
              <a:t>PPS  PRINCIPAL'S MEETING: PRESENTED  BY  Mr. SITHI</a:t>
            </a:r>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A184DC-9B2F-4D05-A35C-F0CF02FC88B6}"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15000">
    <p:wedge/>
    <p:sndAc>
      <p:stSnd>
        <p:snd r:embed="rId13" name="applause.wav"/>
      </p:stSnd>
    </p:sndAc>
  </p:transition>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8.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9.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0.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672" y="241502"/>
            <a:ext cx="8229600" cy="1143000"/>
          </a:xfrm>
        </p:spPr>
        <p:txBody>
          <a:bodyPr>
            <a:normAutofit fontScale="90000"/>
          </a:bodyPr>
          <a:lstStyle/>
          <a:p>
            <a:r>
              <a:rPr lang="en-ZA" sz="4000" dirty="0" smtClean="0"/>
              <a:t/>
            </a:r>
            <a:br>
              <a:rPr lang="en-ZA" sz="4000" dirty="0" smtClean="0"/>
            </a:br>
            <a:r>
              <a:rPr lang="en-ZA" sz="4000" dirty="0" smtClean="0"/>
              <a:t>PRINCIPAL’S STAFF MEETING  SECOND  TERM  OF  2015</a:t>
            </a:r>
            <a:r>
              <a:rPr lang="en-ZA" dirty="0" smtClean="0"/>
              <a:t/>
            </a:r>
            <a:br>
              <a:rPr lang="en-ZA" dirty="0" smtClean="0"/>
            </a:br>
            <a:endParaRPr lang="en-ZA" dirty="0"/>
          </a:p>
        </p:txBody>
      </p:sp>
      <p:pic>
        <p:nvPicPr>
          <p:cNvPr id="5" name="Picture 4"/>
          <p:cNvPicPr/>
          <p:nvPr/>
        </p:nvPicPr>
        <p:blipFill>
          <a:blip r:embed="rId3" cstate="print"/>
          <a:srcRect/>
          <a:stretch>
            <a:fillRect/>
          </a:stretch>
        </p:blipFill>
        <p:spPr bwMode="auto">
          <a:xfrm>
            <a:off x="114276" y="357166"/>
            <a:ext cx="685800" cy="685800"/>
          </a:xfrm>
          <a:prstGeom prst="rect">
            <a:avLst/>
          </a:prstGeom>
          <a:noFill/>
          <a:ln w="9525">
            <a:noFill/>
            <a:miter lim="800000"/>
            <a:headEnd/>
            <a:tailEnd/>
          </a:ln>
        </p:spPr>
      </p:pic>
      <p:pic>
        <p:nvPicPr>
          <p:cNvPr id="6" name="Picture 5"/>
          <p:cNvPicPr/>
          <p:nvPr/>
        </p:nvPicPr>
        <p:blipFill>
          <a:blip r:embed="rId3" cstate="print"/>
          <a:srcRect/>
          <a:stretch>
            <a:fillRect/>
          </a:stretch>
        </p:blipFill>
        <p:spPr bwMode="auto">
          <a:xfrm>
            <a:off x="8443372" y="332640"/>
            <a:ext cx="685800" cy="6858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DFA184DC-9B2F-4D05-A35C-F0CF02FC88B6}" type="slidenum">
              <a:rPr lang="en-ZA" smtClean="0"/>
              <a:pPr/>
              <a:t>1</a:t>
            </a:fld>
            <a:endParaRPr lang="en-ZA"/>
          </a:p>
        </p:txBody>
      </p:sp>
      <p:sp>
        <p:nvSpPr>
          <p:cNvPr id="8" name="Footer Placeholder 7"/>
          <p:cNvSpPr>
            <a:spLocks noGrp="1"/>
          </p:cNvSpPr>
          <p:nvPr>
            <p:ph type="ftr" sz="quarter" idx="11"/>
          </p:nvPr>
        </p:nvSpPr>
        <p:spPr/>
        <p:txBody>
          <a:bodyPr/>
          <a:lstStyle/>
          <a:p>
            <a:r>
              <a:rPr lang="en-ZA" smtClean="0"/>
              <a:t>PPS  PRINCIPAL'S MEETING: PRESENTED  BY  Mr. SITHI</a:t>
            </a:r>
            <a:endParaRPr lang="en-ZA"/>
          </a:p>
        </p:txBody>
      </p:sp>
      <p:sp>
        <p:nvSpPr>
          <p:cNvPr id="9" name="Date Placeholder 8"/>
          <p:cNvSpPr>
            <a:spLocks noGrp="1"/>
          </p:cNvSpPr>
          <p:nvPr>
            <p:ph type="dt" sz="half" idx="10"/>
          </p:nvPr>
        </p:nvSpPr>
        <p:spPr/>
        <p:txBody>
          <a:bodyPr/>
          <a:lstStyle/>
          <a:p>
            <a:fld id="{5AD0CD48-A639-467B-A6CC-6E0E7F49DFFB}" type="datetime1">
              <a:rPr lang="en-US" smtClean="0"/>
              <a:pPr/>
              <a:t>2015/04/20</a:t>
            </a:fld>
            <a:endParaRPr lang="en-ZA"/>
          </a:p>
        </p:txBody>
      </p:sp>
      <p:sp>
        <p:nvSpPr>
          <p:cNvPr id="3" name="Content Placeholder 2"/>
          <p:cNvSpPr>
            <a:spLocks noGrp="1"/>
          </p:cNvSpPr>
          <p:nvPr>
            <p:ph idx="1"/>
          </p:nvPr>
        </p:nvSpPr>
        <p:spPr/>
        <p:txBody>
          <a:bodyPr/>
          <a:lstStyle/>
          <a:p>
            <a:r>
              <a:rPr lang="en-US" dirty="0" smtClean="0"/>
              <a:t>WELCOME</a:t>
            </a:r>
          </a:p>
          <a:p>
            <a:r>
              <a:rPr lang="en-US" dirty="0" smtClean="0"/>
              <a:t>GOOD REST</a:t>
            </a:r>
          </a:p>
          <a:p>
            <a:r>
              <a:rPr lang="en-US" dirty="0" smtClean="0"/>
              <a:t>RECHARGED</a:t>
            </a:r>
          </a:p>
          <a:p>
            <a:r>
              <a:rPr lang="en-US" dirty="0" smtClean="0"/>
              <a:t>READY  TO FLY HIGHER</a:t>
            </a:r>
          </a:p>
          <a:p>
            <a:r>
              <a:rPr lang="en-US" dirty="0" smtClean="0"/>
              <a:t>FRESH  IDEAS</a:t>
            </a:r>
          </a:p>
          <a:p>
            <a:r>
              <a:rPr lang="en-US" dirty="0" smtClean="0"/>
              <a:t>POSITIVE  ATTITUDE</a:t>
            </a:r>
          </a:p>
          <a:p>
            <a:r>
              <a:rPr lang="en-US" dirty="0" smtClean="0"/>
              <a:t>READY TO  TAKE UP  A  NEW CHALLENGE</a:t>
            </a:r>
            <a:endParaRPr lang="en-US" dirty="0"/>
          </a:p>
        </p:txBody>
      </p:sp>
    </p:spTree>
  </p:cSld>
  <p:clrMapOvr>
    <a:masterClrMapping/>
  </p:clrMapOvr>
  <p:transition advTm="270000">
    <p:wedge/>
    <p:sndAc>
      <p:stSnd>
        <p:snd r:embed="rId2" name="applaus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GRADE  COORDINATORS</a:t>
            </a:r>
            <a:endParaRPr lang="en-Z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62276386"/>
              </p:ext>
            </p:extLst>
          </p:nvPr>
        </p:nvGraphicFramePr>
        <p:xfrm>
          <a:off x="457200" y="1600200"/>
          <a:ext cx="8229600" cy="29667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ZA" dirty="0" smtClean="0"/>
                        <a:t>GRADE</a:t>
                      </a:r>
                      <a:endParaRPr lang="en-ZA" dirty="0"/>
                    </a:p>
                  </a:txBody>
                  <a:tcPr/>
                </a:tc>
                <a:tc>
                  <a:txBody>
                    <a:bodyPr/>
                    <a:lstStyle/>
                    <a:p>
                      <a:r>
                        <a:rPr lang="en-ZA" dirty="0" smtClean="0"/>
                        <a:t>NAME</a:t>
                      </a:r>
                      <a:endParaRPr lang="en-ZA" dirty="0"/>
                    </a:p>
                  </a:txBody>
                  <a:tcPr/>
                </a:tc>
              </a:tr>
              <a:tr h="370840">
                <a:tc>
                  <a:txBody>
                    <a:bodyPr/>
                    <a:lstStyle/>
                    <a:p>
                      <a:r>
                        <a:rPr lang="en-ZA" dirty="0" smtClean="0"/>
                        <a:t>1</a:t>
                      </a:r>
                      <a:endParaRPr lang="en-ZA" dirty="0"/>
                    </a:p>
                  </a:txBody>
                  <a:tcPr/>
                </a:tc>
                <a:tc>
                  <a:txBody>
                    <a:bodyPr/>
                    <a:lstStyle/>
                    <a:p>
                      <a:pPr marL="0" indent="0">
                        <a:buNone/>
                      </a:pPr>
                      <a:r>
                        <a:rPr lang="en-ZA" dirty="0" smtClean="0"/>
                        <a:t>MOKGOJOA</a:t>
                      </a:r>
                      <a:endParaRPr lang="en-ZA" dirty="0"/>
                    </a:p>
                  </a:txBody>
                  <a:tcPr/>
                </a:tc>
              </a:tr>
              <a:tr h="370840">
                <a:tc>
                  <a:txBody>
                    <a:bodyPr/>
                    <a:lstStyle/>
                    <a:p>
                      <a:r>
                        <a:rPr lang="en-ZA" dirty="0" smtClean="0"/>
                        <a:t>2</a:t>
                      </a:r>
                      <a:endParaRPr lang="en-ZA" dirty="0"/>
                    </a:p>
                  </a:txBody>
                  <a:tcPr/>
                </a:tc>
                <a:tc>
                  <a:txBody>
                    <a:bodyPr/>
                    <a:lstStyle/>
                    <a:p>
                      <a:pPr marL="0" indent="0">
                        <a:buNone/>
                      </a:pPr>
                      <a:r>
                        <a:rPr lang="en-ZA" dirty="0" smtClean="0"/>
                        <a:t>MEYER</a:t>
                      </a:r>
                      <a:endParaRPr lang="en-ZA" dirty="0"/>
                    </a:p>
                  </a:txBody>
                  <a:tcPr/>
                </a:tc>
              </a:tr>
              <a:tr h="370840">
                <a:tc>
                  <a:txBody>
                    <a:bodyPr/>
                    <a:lstStyle/>
                    <a:p>
                      <a:r>
                        <a:rPr lang="en-ZA" dirty="0" smtClean="0"/>
                        <a:t>3</a:t>
                      </a:r>
                      <a:endParaRPr lang="en-ZA" dirty="0"/>
                    </a:p>
                  </a:txBody>
                  <a:tcPr/>
                </a:tc>
                <a:tc>
                  <a:txBody>
                    <a:bodyPr/>
                    <a:lstStyle/>
                    <a:p>
                      <a:pPr marL="0" indent="0">
                        <a:buNone/>
                      </a:pPr>
                      <a:r>
                        <a:rPr lang="en-ZA" dirty="0" smtClean="0"/>
                        <a:t>MAKOLOI</a:t>
                      </a:r>
                      <a:endParaRPr lang="en-ZA" dirty="0"/>
                    </a:p>
                  </a:txBody>
                  <a:tcPr/>
                </a:tc>
              </a:tr>
              <a:tr h="370840">
                <a:tc>
                  <a:txBody>
                    <a:bodyPr/>
                    <a:lstStyle/>
                    <a:p>
                      <a:r>
                        <a:rPr lang="en-ZA" dirty="0" smtClean="0"/>
                        <a:t>4</a:t>
                      </a:r>
                      <a:endParaRPr lang="en-ZA" dirty="0"/>
                    </a:p>
                  </a:txBody>
                  <a:tcPr/>
                </a:tc>
                <a:tc>
                  <a:txBody>
                    <a:bodyPr/>
                    <a:lstStyle/>
                    <a:p>
                      <a:r>
                        <a:rPr lang="en-ZA" baseline="0" dirty="0" smtClean="0"/>
                        <a:t>MOTHATINYANE</a:t>
                      </a:r>
                      <a:endParaRPr lang="en-ZA" dirty="0"/>
                    </a:p>
                  </a:txBody>
                  <a:tcPr/>
                </a:tc>
              </a:tr>
              <a:tr h="370840">
                <a:tc>
                  <a:txBody>
                    <a:bodyPr/>
                    <a:lstStyle/>
                    <a:p>
                      <a:r>
                        <a:rPr lang="en-ZA" dirty="0" smtClean="0"/>
                        <a:t>5</a:t>
                      </a:r>
                      <a:endParaRPr lang="en-ZA" dirty="0"/>
                    </a:p>
                  </a:txBody>
                  <a:tcPr/>
                </a:tc>
                <a:tc>
                  <a:txBody>
                    <a:bodyPr/>
                    <a:lstStyle/>
                    <a:p>
                      <a:r>
                        <a:rPr lang="en-ZA" dirty="0" smtClean="0"/>
                        <a:t>LIGEGE</a:t>
                      </a:r>
                      <a:endParaRPr lang="en-ZA" dirty="0"/>
                    </a:p>
                  </a:txBody>
                  <a:tcPr/>
                </a:tc>
              </a:tr>
              <a:tr h="370840">
                <a:tc>
                  <a:txBody>
                    <a:bodyPr/>
                    <a:lstStyle/>
                    <a:p>
                      <a:r>
                        <a:rPr lang="en-ZA" dirty="0" smtClean="0"/>
                        <a:t>6</a:t>
                      </a:r>
                      <a:endParaRPr lang="en-ZA" dirty="0"/>
                    </a:p>
                  </a:txBody>
                  <a:tcPr/>
                </a:tc>
                <a:tc>
                  <a:txBody>
                    <a:bodyPr/>
                    <a:lstStyle/>
                    <a:p>
                      <a:r>
                        <a:rPr lang="en-ZA" dirty="0" smtClean="0"/>
                        <a:t>RAMPFUMEDZI</a:t>
                      </a:r>
                      <a:endParaRPr lang="en-ZA" dirty="0"/>
                    </a:p>
                  </a:txBody>
                  <a:tcPr/>
                </a:tc>
              </a:tr>
              <a:tr h="370840">
                <a:tc>
                  <a:txBody>
                    <a:bodyPr/>
                    <a:lstStyle/>
                    <a:p>
                      <a:r>
                        <a:rPr lang="en-ZA" dirty="0" smtClean="0"/>
                        <a:t>7</a:t>
                      </a:r>
                      <a:endParaRPr lang="en-ZA" dirty="0"/>
                    </a:p>
                  </a:txBody>
                  <a:tcPr/>
                </a:tc>
                <a:tc>
                  <a:txBody>
                    <a:bodyPr/>
                    <a:lstStyle/>
                    <a:p>
                      <a:r>
                        <a:rPr lang="en-ZA" baseline="0" dirty="0" smtClean="0"/>
                        <a:t> VLOTMAN</a:t>
                      </a:r>
                      <a:endParaRPr lang="en-ZA" dirty="0"/>
                    </a:p>
                  </a:txBody>
                  <a:tcPr/>
                </a:tc>
              </a:tr>
            </a:tbl>
          </a:graphicData>
        </a:graphic>
      </p:graphicFrame>
      <p:sp>
        <p:nvSpPr>
          <p:cNvPr id="5" name="Slide Number Placeholder 4"/>
          <p:cNvSpPr>
            <a:spLocks noGrp="1"/>
          </p:cNvSpPr>
          <p:nvPr>
            <p:ph type="sldNum" sz="quarter" idx="12"/>
          </p:nvPr>
        </p:nvSpPr>
        <p:spPr/>
        <p:txBody>
          <a:bodyPr/>
          <a:lstStyle/>
          <a:p>
            <a:fld id="{DFA184DC-9B2F-4D05-A35C-F0CF02FC88B6}" type="slidenum">
              <a:rPr lang="en-ZA" smtClean="0"/>
              <a:pPr/>
              <a:t>10</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Date Placeholder 6"/>
          <p:cNvSpPr>
            <a:spLocks noGrp="1"/>
          </p:cNvSpPr>
          <p:nvPr>
            <p:ph type="dt" sz="half" idx="10"/>
          </p:nvPr>
        </p:nvSpPr>
        <p:spPr/>
        <p:txBody>
          <a:bodyPr/>
          <a:lstStyle/>
          <a:p>
            <a:fld id="{1E6976E0-9BD3-470A-A90F-6C41C3DAE4DA}" type="datetime1">
              <a:rPr lang="en-US" smtClean="0"/>
              <a:pPr/>
              <a:t>2015/04/20</a:t>
            </a:fld>
            <a:endParaRPr lang="en-ZA"/>
          </a:p>
        </p:txBody>
      </p:sp>
      <p:pic>
        <p:nvPicPr>
          <p:cNvPr id="8" name="Picture 7"/>
          <p:cNvPicPr/>
          <p:nvPr/>
        </p:nvPicPr>
        <p:blipFill>
          <a:blip r:embed="rId3" cstate="print"/>
          <a:srcRect/>
          <a:stretch>
            <a:fillRect/>
          </a:stretch>
        </p:blipFill>
        <p:spPr bwMode="auto">
          <a:xfrm>
            <a:off x="428596"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7996280" y="428604"/>
            <a:ext cx="685800" cy="685800"/>
          </a:xfrm>
          <a:prstGeom prst="rect">
            <a:avLst/>
          </a:prstGeom>
          <a:noFill/>
          <a:ln w="9525">
            <a:noFill/>
            <a:miter lim="800000"/>
            <a:headEnd/>
            <a:tailEnd/>
          </a:ln>
        </p:spPr>
      </p:pic>
    </p:spTree>
  </p:cSld>
  <p:clrMapOvr>
    <a:masterClrMapping/>
  </p:clrMapOvr>
  <p:transition spd="slow">
    <p:pull dir="d"/>
    <p:sndAc>
      <p:stSnd>
        <p:snd r:embed="rId2"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Subjects  Committee</a:t>
            </a:r>
            <a:br>
              <a:rPr lang="en-ZA" dirty="0" smtClean="0"/>
            </a:br>
            <a:r>
              <a:rPr lang="en-ZA" dirty="0" smtClean="0"/>
              <a:t>Coordinators</a:t>
            </a:r>
            <a:endParaRPr lang="en-ZA" dirty="0"/>
          </a:p>
        </p:txBody>
      </p:sp>
      <p:sp>
        <p:nvSpPr>
          <p:cNvPr id="3" name="Content Placeholder 2"/>
          <p:cNvSpPr>
            <a:spLocks noGrp="1"/>
          </p:cNvSpPr>
          <p:nvPr>
            <p:ph idx="1"/>
          </p:nvPr>
        </p:nvSpPr>
        <p:spPr/>
        <p:txBody>
          <a:bodyPr>
            <a:normAutofit/>
          </a:bodyPr>
          <a:lstStyle/>
          <a:p>
            <a:r>
              <a:rPr lang="en-ZA" sz="4000" b="1" dirty="0" smtClean="0"/>
              <a:t>FOUNDATION  PHASE</a:t>
            </a:r>
            <a:endParaRPr lang="en-ZA" sz="1600" b="1" dirty="0" smtClean="0"/>
          </a:p>
          <a:p>
            <a:pPr>
              <a:buFont typeface="Wingdings" pitchFamily="2" charset="2"/>
              <a:buChar char="§"/>
            </a:pPr>
            <a:r>
              <a:rPr lang="en-ZA" sz="1600" dirty="0" smtClean="0"/>
              <a:t>GRADE  1:	- 	English - RAMOVHA</a:t>
            </a:r>
          </a:p>
          <a:p>
            <a:pPr lvl="4">
              <a:buNone/>
            </a:pPr>
            <a:r>
              <a:rPr lang="en-ZA" sz="400" dirty="0" smtClean="0"/>
              <a:t>-       </a:t>
            </a:r>
            <a:r>
              <a:rPr lang="en-ZA" sz="1600" dirty="0" smtClean="0"/>
              <a:t>		Afrikaans  - KLOPPERS</a:t>
            </a:r>
          </a:p>
          <a:p>
            <a:pPr>
              <a:buNone/>
            </a:pPr>
            <a:r>
              <a:rPr lang="en-ZA" sz="1600" dirty="0"/>
              <a:t>	</a:t>
            </a:r>
            <a:r>
              <a:rPr lang="en-ZA" sz="1600" dirty="0" smtClean="0"/>
              <a:t>		-  	Life  Skills – AUGUST</a:t>
            </a:r>
          </a:p>
          <a:p>
            <a:pPr>
              <a:buNone/>
            </a:pPr>
            <a:r>
              <a:rPr lang="en-ZA" sz="1600" dirty="0"/>
              <a:t>	</a:t>
            </a:r>
            <a:r>
              <a:rPr lang="en-ZA" sz="1600" dirty="0" smtClean="0"/>
              <a:t>		-	Maths-  MOKGOJOA</a:t>
            </a:r>
          </a:p>
          <a:p>
            <a:pPr>
              <a:buFont typeface="Wingdings" pitchFamily="2" charset="2"/>
              <a:buChar char="§"/>
            </a:pPr>
            <a:r>
              <a:rPr lang="en-ZA" sz="1600" dirty="0" smtClean="0"/>
              <a:t>GRADE 2 :	- 	English  - BLANGWE</a:t>
            </a:r>
          </a:p>
          <a:p>
            <a:pPr lvl="4">
              <a:buNone/>
            </a:pPr>
            <a:r>
              <a:rPr lang="en-ZA" sz="400" dirty="0" smtClean="0"/>
              <a:t>-		</a:t>
            </a:r>
            <a:r>
              <a:rPr lang="en-ZA" sz="800" dirty="0" smtClean="0"/>
              <a:t> </a:t>
            </a:r>
            <a:r>
              <a:rPr lang="en-ZA" sz="1600" dirty="0" smtClean="0"/>
              <a:t>Afrikaans  - MEYER</a:t>
            </a:r>
          </a:p>
          <a:p>
            <a:pPr>
              <a:buNone/>
            </a:pPr>
            <a:r>
              <a:rPr lang="en-ZA" sz="1600" dirty="0" smtClean="0"/>
              <a:t>			-  	Life  Skills –  NYAMANE</a:t>
            </a:r>
          </a:p>
          <a:p>
            <a:pPr>
              <a:buNone/>
            </a:pPr>
            <a:r>
              <a:rPr lang="en-ZA" sz="1600" dirty="0" smtClean="0"/>
              <a:t>			-	Maths -  MMUTLE</a:t>
            </a:r>
          </a:p>
          <a:p>
            <a:endParaRPr lang="en-ZA" sz="1600" dirty="0" smtClean="0"/>
          </a:p>
          <a:p>
            <a:pPr>
              <a:buFont typeface="Wingdings" pitchFamily="2" charset="2"/>
              <a:buChar char="§"/>
            </a:pPr>
            <a:r>
              <a:rPr lang="en-ZA" sz="1600" dirty="0" smtClean="0"/>
              <a:t>GRADE  3:	- 	English –  MABASO</a:t>
            </a:r>
          </a:p>
          <a:p>
            <a:pPr lvl="4">
              <a:buNone/>
            </a:pPr>
            <a:r>
              <a:rPr lang="en-ZA" sz="400" dirty="0" smtClean="0"/>
              <a:t>- 		</a:t>
            </a:r>
            <a:r>
              <a:rPr lang="en-ZA" sz="1600" dirty="0" smtClean="0"/>
              <a:t>Afrikaans -  MAKOLOI</a:t>
            </a:r>
          </a:p>
          <a:p>
            <a:pPr>
              <a:buNone/>
            </a:pPr>
            <a:r>
              <a:rPr lang="en-ZA" sz="1600" dirty="0" smtClean="0"/>
              <a:t>			-  	Life  Skills –  NCANA</a:t>
            </a:r>
          </a:p>
          <a:p>
            <a:pPr>
              <a:buNone/>
            </a:pPr>
            <a:r>
              <a:rPr lang="en-ZA" sz="1600" dirty="0" smtClean="0"/>
              <a:t>			-	Maths -  SIKITI</a:t>
            </a:r>
          </a:p>
          <a:p>
            <a:pPr>
              <a:buNone/>
            </a:pPr>
            <a:endParaRPr lang="en-ZA" sz="1600"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11</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637C3AFA-E09C-45B8-8AFE-D2AD85589A07}" type="datetime1">
              <a:rPr lang="en-US" smtClean="0"/>
              <a:pPr/>
              <a:t>2015/04/20</a:t>
            </a:fld>
            <a:endParaRPr lang="en-ZA"/>
          </a:p>
        </p:txBody>
      </p:sp>
      <p:pic>
        <p:nvPicPr>
          <p:cNvPr id="7" name="Picture 6"/>
          <p:cNvPicPr/>
          <p:nvPr/>
        </p:nvPicPr>
        <p:blipFill>
          <a:blip r:embed="rId3" cstate="print"/>
          <a:srcRect/>
          <a:stretch>
            <a:fillRect/>
          </a:stretch>
        </p:blipFill>
        <p:spPr bwMode="auto">
          <a:xfrm>
            <a:off x="428596" y="357166"/>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29604" y="483679"/>
            <a:ext cx="685800" cy="685800"/>
          </a:xfrm>
          <a:prstGeom prst="rect">
            <a:avLst/>
          </a:prstGeom>
          <a:noFill/>
          <a:ln w="9525">
            <a:noFill/>
            <a:miter lim="800000"/>
            <a:headEnd/>
            <a:tailEnd/>
          </a:ln>
        </p:spPr>
      </p:pic>
    </p:spTree>
  </p:cSld>
  <p:clrMapOvr>
    <a:masterClrMapping/>
  </p:clrMapOvr>
  <p:transition spd="slow">
    <p:dissolve/>
    <p:sndAc>
      <p:stSnd>
        <p:snd r:embed="rId2" name="laser.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Subjects  Committee</a:t>
            </a:r>
            <a:br>
              <a:rPr lang="en-ZA" dirty="0" smtClean="0"/>
            </a:br>
            <a:r>
              <a:rPr lang="en-ZA" dirty="0" smtClean="0"/>
              <a:t>Coordinators</a:t>
            </a:r>
            <a:endParaRPr lang="en-ZA" dirty="0"/>
          </a:p>
        </p:txBody>
      </p:sp>
      <p:sp>
        <p:nvSpPr>
          <p:cNvPr id="3" name="Content Placeholder 2"/>
          <p:cNvSpPr>
            <a:spLocks noGrp="1"/>
          </p:cNvSpPr>
          <p:nvPr>
            <p:ph idx="1"/>
          </p:nvPr>
        </p:nvSpPr>
        <p:spPr/>
        <p:txBody>
          <a:bodyPr>
            <a:normAutofit fontScale="85000" lnSpcReduction="20000"/>
          </a:bodyPr>
          <a:lstStyle/>
          <a:p>
            <a:r>
              <a:rPr lang="en-ZA" b="1" dirty="0" smtClean="0"/>
              <a:t>INTERMEDIATE  PHASE</a:t>
            </a:r>
          </a:p>
          <a:p>
            <a:pPr>
              <a:buFont typeface="Wingdings" pitchFamily="2" charset="2"/>
              <a:buChar char="§"/>
            </a:pPr>
            <a:r>
              <a:rPr lang="en-ZA" sz="1600" dirty="0" smtClean="0"/>
              <a:t> English – SHAMBARUME</a:t>
            </a:r>
          </a:p>
          <a:p>
            <a:pPr>
              <a:buFont typeface="Wingdings" pitchFamily="2" charset="2"/>
              <a:buChar char="§"/>
            </a:pPr>
            <a:r>
              <a:rPr lang="en-ZA" sz="1600" dirty="0" smtClean="0"/>
              <a:t>Afrikaans - NOTHLING</a:t>
            </a:r>
          </a:p>
          <a:p>
            <a:pPr>
              <a:buFont typeface="Wingdings" pitchFamily="2" charset="2"/>
              <a:buChar char="§"/>
            </a:pPr>
            <a:r>
              <a:rPr lang="en-ZA" sz="1600" dirty="0" smtClean="0"/>
              <a:t>Maths – MOORCROFT</a:t>
            </a:r>
          </a:p>
          <a:p>
            <a:pPr>
              <a:buFont typeface="Wingdings" pitchFamily="2" charset="2"/>
              <a:buChar char="§"/>
            </a:pPr>
            <a:r>
              <a:rPr lang="en-ZA" sz="1600" dirty="0" smtClean="0"/>
              <a:t>NS  &amp;  TECH – MOTHATHINYANE</a:t>
            </a:r>
          </a:p>
          <a:p>
            <a:pPr>
              <a:buFont typeface="Wingdings" pitchFamily="2" charset="2"/>
              <a:buChar char="§"/>
            </a:pPr>
            <a:r>
              <a:rPr lang="en-ZA" sz="1600" dirty="0" smtClean="0"/>
              <a:t>Social  Sciences –  KHOZA </a:t>
            </a:r>
          </a:p>
          <a:p>
            <a:pPr>
              <a:buFont typeface="Wingdings" pitchFamily="2" charset="2"/>
              <a:buChar char="§"/>
            </a:pPr>
            <a:r>
              <a:rPr lang="en-ZA" sz="1600" dirty="0" smtClean="0"/>
              <a:t>Life  Skills  -  MALINGA</a:t>
            </a:r>
          </a:p>
          <a:p>
            <a:pPr>
              <a:buFont typeface="Wingdings" pitchFamily="2" charset="2"/>
              <a:buChar char="§"/>
            </a:pPr>
            <a:endParaRPr lang="en-ZA" sz="1600" dirty="0"/>
          </a:p>
          <a:p>
            <a:r>
              <a:rPr lang="en-ZA" b="1" dirty="0" smtClean="0"/>
              <a:t>SENIOR  PHASE   </a:t>
            </a:r>
            <a:endParaRPr lang="en-ZA" sz="1600" b="1" dirty="0" smtClean="0"/>
          </a:p>
          <a:p>
            <a:pPr>
              <a:buFont typeface="Wingdings" pitchFamily="2" charset="2"/>
              <a:buChar char="§"/>
            </a:pPr>
            <a:r>
              <a:rPr lang="en-ZA" sz="1600" dirty="0" smtClean="0"/>
              <a:t>English –  SHAMBARUME</a:t>
            </a:r>
          </a:p>
          <a:p>
            <a:pPr>
              <a:buFont typeface="Wingdings" pitchFamily="2" charset="2"/>
              <a:buChar char="§"/>
            </a:pPr>
            <a:r>
              <a:rPr lang="en-ZA" sz="1600" dirty="0" smtClean="0"/>
              <a:t>Afrikaans -  NOTHLING</a:t>
            </a:r>
          </a:p>
          <a:p>
            <a:pPr>
              <a:buFont typeface="Wingdings" pitchFamily="2" charset="2"/>
              <a:buChar char="§"/>
            </a:pPr>
            <a:r>
              <a:rPr lang="en-ZA" sz="1600" dirty="0" smtClean="0"/>
              <a:t>Maths –  MOORCROFT</a:t>
            </a:r>
          </a:p>
          <a:p>
            <a:pPr>
              <a:buFont typeface="Wingdings" pitchFamily="2" charset="2"/>
              <a:buChar char="§"/>
            </a:pPr>
            <a:r>
              <a:rPr lang="en-ZA" sz="1600" dirty="0" smtClean="0"/>
              <a:t>NS –  MOTHATINYANE</a:t>
            </a:r>
          </a:p>
          <a:p>
            <a:pPr>
              <a:buFont typeface="Wingdings" pitchFamily="2" charset="2"/>
              <a:buChar char="§"/>
            </a:pPr>
            <a:r>
              <a:rPr lang="en-ZA" sz="1600" dirty="0" smtClean="0"/>
              <a:t>SS –   KHOZA</a:t>
            </a:r>
          </a:p>
          <a:p>
            <a:pPr>
              <a:buFont typeface="Wingdings" pitchFamily="2" charset="2"/>
              <a:buChar char="§"/>
            </a:pPr>
            <a:r>
              <a:rPr lang="en-ZA" sz="1600" dirty="0" smtClean="0"/>
              <a:t>TECH –  MOTHATINYANE</a:t>
            </a:r>
          </a:p>
          <a:p>
            <a:pPr>
              <a:buFont typeface="Wingdings" pitchFamily="2" charset="2"/>
              <a:buChar char="§"/>
            </a:pPr>
            <a:r>
              <a:rPr lang="en-ZA" sz="1600" dirty="0" smtClean="0"/>
              <a:t>EMS –  MABOTE</a:t>
            </a:r>
          </a:p>
          <a:p>
            <a:pPr>
              <a:buFont typeface="Wingdings" pitchFamily="2" charset="2"/>
              <a:buChar char="§"/>
            </a:pPr>
            <a:r>
              <a:rPr lang="en-ZA" sz="1600" dirty="0" smtClean="0"/>
              <a:t>LO – MABOTE</a:t>
            </a:r>
          </a:p>
          <a:p>
            <a:pPr>
              <a:buFont typeface="Wingdings" pitchFamily="2" charset="2"/>
              <a:buChar char="§"/>
            </a:pPr>
            <a:r>
              <a:rPr lang="en-ZA" sz="1600" dirty="0" smtClean="0"/>
              <a:t>CA – NTSHIKILANA</a:t>
            </a:r>
          </a:p>
          <a:p>
            <a:pPr>
              <a:buNone/>
            </a:pPr>
            <a:endParaRPr lang="en-ZA" sz="1600"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12</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33E08C7B-A8B3-4FB2-86F8-903166BF2633}" type="datetime1">
              <a:rPr lang="en-US" smtClean="0"/>
              <a:pPr/>
              <a:t>2015/04/20</a:t>
            </a:fld>
            <a:endParaRPr lang="en-ZA"/>
          </a:p>
        </p:txBody>
      </p:sp>
      <p:pic>
        <p:nvPicPr>
          <p:cNvPr id="7" name="Picture 6"/>
          <p:cNvPicPr/>
          <p:nvPr/>
        </p:nvPicPr>
        <p:blipFill>
          <a:blip r:embed="rId3" cstate="print"/>
          <a:srcRect/>
          <a:stretch>
            <a:fillRect/>
          </a:stretch>
        </p:blipFill>
        <p:spPr bwMode="auto">
          <a:xfrm>
            <a:off x="571472" y="357166"/>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375012"/>
            <a:ext cx="685800" cy="685800"/>
          </a:xfrm>
          <a:prstGeom prst="rect">
            <a:avLst/>
          </a:prstGeom>
          <a:noFill/>
          <a:ln w="9525">
            <a:noFill/>
            <a:miter lim="800000"/>
            <a:headEnd/>
            <a:tailEnd/>
          </a:ln>
        </p:spPr>
      </p:pic>
    </p:spTree>
  </p:cSld>
  <p:clrMapOvr>
    <a:masterClrMapping/>
  </p:clrMapOvr>
  <p:transition spd="slow">
    <p:pull dir="u"/>
    <p:sndAc>
      <p:stSnd>
        <p:snd r:embed="rId2" name="pu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PRINCESS  COMPERATIVE ACADEMIC PERFORMANCE</a:t>
            </a:r>
            <a:endParaRPr lang="en-US" dirty="0"/>
          </a:p>
        </p:txBody>
      </p:sp>
      <p:sp>
        <p:nvSpPr>
          <p:cNvPr id="3" name="Content Placeholder 2"/>
          <p:cNvSpPr>
            <a:spLocks noGrp="1"/>
          </p:cNvSpPr>
          <p:nvPr>
            <p:ph idx="1"/>
          </p:nvPr>
        </p:nvSpPr>
        <p:spPr/>
        <p:txBody>
          <a:bodyPr/>
          <a:lstStyle/>
          <a:p>
            <a:r>
              <a:rPr lang="en-US" dirty="0" smtClean="0"/>
              <a:t>WE   WILL  CONSIDER  THE FOLLOWING:</a:t>
            </a:r>
          </a:p>
          <a:p>
            <a:r>
              <a:rPr lang="en-US" dirty="0" smtClean="0"/>
              <a:t>ANA -2012-  2014</a:t>
            </a:r>
          </a:p>
          <a:p>
            <a:r>
              <a:rPr lang="en-US" dirty="0" smtClean="0"/>
              <a:t>SCHOOL BASED -2012  -  2014</a:t>
            </a:r>
          </a:p>
          <a:p>
            <a:r>
              <a:rPr lang="en-US" dirty="0" smtClean="0"/>
              <a:t>SCHOOL  BASED  - TERM  ONE  2014  &amp;  2015</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13</a:t>
            </a:fld>
            <a:endParaRPr lang="en-ZA"/>
          </a:p>
        </p:txBody>
      </p:sp>
      <p:pic>
        <p:nvPicPr>
          <p:cNvPr id="7" name="Picture 6"/>
          <p:cNvPicPr/>
          <p:nvPr/>
        </p:nvPicPr>
        <p:blipFill>
          <a:blip r:embed="rId3" cstate="print"/>
          <a:srcRect/>
          <a:stretch>
            <a:fillRect/>
          </a:stretch>
        </p:blipFill>
        <p:spPr bwMode="auto">
          <a:xfrm>
            <a:off x="114300" y="340276"/>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458172" y="251160"/>
            <a:ext cx="685800" cy="685800"/>
          </a:xfrm>
          <a:prstGeom prst="rect">
            <a:avLst/>
          </a:prstGeom>
          <a:noFill/>
          <a:ln w="9525">
            <a:noFill/>
            <a:miter lim="800000"/>
            <a:headEnd/>
            <a:tailEnd/>
          </a:ln>
        </p:spPr>
      </p:pic>
    </p:spTree>
    <p:extLst>
      <p:ext uri="{BB962C8B-B14F-4D97-AF65-F5344CB8AC3E}">
        <p14:creationId xmlns:p14="http://schemas.microsoft.com/office/powerpoint/2010/main" val="2397972970"/>
      </p:ext>
    </p:extLst>
  </p:cSld>
  <p:clrMapOvr>
    <a:masterClrMapping/>
  </p:clrMapOvr>
  <p:transition advTm="15000">
    <p:wedge/>
    <p:sndAc>
      <p:stSnd>
        <p:snd r:embed="rId2" name="applause.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  PERFORMANCE -  MATHS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65205739"/>
              </p:ext>
            </p:extLst>
          </p:nvPr>
        </p:nvGraphicFramePr>
        <p:xfrm>
          <a:off x="457200" y="1600200"/>
          <a:ext cx="8229599" cy="2595880"/>
        </p:xfrm>
        <a:graphic>
          <a:graphicData uri="http://schemas.openxmlformats.org/drawingml/2006/table">
            <a:tbl>
              <a:tblPr firstRow="1" bandRow="1">
                <a:tableStyleId>{5C22544A-7EE6-4342-B048-85BDC9FD1C3A}</a:tableStyleId>
              </a:tblPr>
              <a:tblGrid>
                <a:gridCol w="1175657"/>
                <a:gridCol w="1138943"/>
                <a:gridCol w="1212371"/>
                <a:gridCol w="1175657"/>
                <a:gridCol w="1175657"/>
                <a:gridCol w="1175657"/>
                <a:gridCol w="1175657"/>
              </a:tblGrid>
              <a:tr h="370840">
                <a:tc>
                  <a:txBody>
                    <a:bodyPr/>
                    <a:lstStyle/>
                    <a:p>
                      <a:r>
                        <a:rPr lang="en-US" dirty="0" smtClean="0"/>
                        <a:t>YEAR</a:t>
                      </a:r>
                      <a:endParaRPr lang="en-US" dirty="0"/>
                    </a:p>
                  </a:txBody>
                  <a:tcPr/>
                </a:tc>
                <a:tc>
                  <a:txBody>
                    <a:bodyPr/>
                    <a:lstStyle/>
                    <a:p>
                      <a:r>
                        <a:rPr lang="en-US" dirty="0" smtClean="0"/>
                        <a:t>GR.  1</a:t>
                      </a:r>
                      <a:endParaRPr lang="en-US" dirty="0"/>
                    </a:p>
                  </a:txBody>
                  <a:tcPr/>
                </a:tc>
                <a:tc>
                  <a:txBody>
                    <a:bodyPr/>
                    <a:lstStyle/>
                    <a:p>
                      <a:r>
                        <a:rPr lang="en-US" dirty="0" smtClean="0"/>
                        <a:t>GR.  2</a:t>
                      </a:r>
                      <a:endParaRPr lang="en-US" dirty="0"/>
                    </a:p>
                  </a:txBody>
                  <a:tcPr/>
                </a:tc>
                <a:tc>
                  <a:txBody>
                    <a:bodyPr/>
                    <a:lstStyle/>
                    <a:p>
                      <a:r>
                        <a:rPr lang="en-US" dirty="0" smtClean="0"/>
                        <a:t>GR.  3</a:t>
                      </a:r>
                      <a:endParaRPr lang="en-US" dirty="0"/>
                    </a:p>
                  </a:txBody>
                  <a:tcPr/>
                </a:tc>
                <a:tc>
                  <a:txBody>
                    <a:bodyPr/>
                    <a:lstStyle/>
                    <a:p>
                      <a:r>
                        <a:rPr lang="en-US" dirty="0" smtClean="0"/>
                        <a:t>GR.  4</a:t>
                      </a:r>
                      <a:endParaRPr lang="en-US" dirty="0"/>
                    </a:p>
                  </a:txBody>
                  <a:tcPr/>
                </a:tc>
                <a:tc>
                  <a:txBody>
                    <a:bodyPr/>
                    <a:lstStyle/>
                    <a:p>
                      <a:r>
                        <a:rPr lang="en-US" dirty="0" smtClean="0"/>
                        <a:t>GR.  5</a:t>
                      </a:r>
                      <a:endParaRPr lang="en-US" dirty="0"/>
                    </a:p>
                  </a:txBody>
                  <a:tcPr/>
                </a:tc>
                <a:tc>
                  <a:txBody>
                    <a:bodyPr/>
                    <a:lstStyle/>
                    <a:p>
                      <a:r>
                        <a:rPr lang="en-US" dirty="0" smtClean="0"/>
                        <a:t>GR.  6</a:t>
                      </a:r>
                      <a:endParaRPr lang="en-US" dirty="0"/>
                    </a:p>
                  </a:txBody>
                  <a:tcPr/>
                </a:tc>
              </a:tr>
              <a:tr h="370840">
                <a:tc>
                  <a:txBody>
                    <a:bodyPr/>
                    <a:lstStyle/>
                    <a:p>
                      <a:r>
                        <a:rPr lang="en-US" sz="3600" dirty="0" smtClean="0"/>
                        <a:t>2012</a:t>
                      </a:r>
                      <a:endParaRPr lang="en-US" sz="3600" dirty="0"/>
                    </a:p>
                  </a:txBody>
                  <a:tcPr/>
                </a:tc>
                <a:tc>
                  <a:txBody>
                    <a:bodyPr/>
                    <a:lstStyle/>
                    <a:p>
                      <a:endParaRPr lang="en-US" sz="2800"/>
                    </a:p>
                  </a:txBody>
                  <a:tcPr/>
                </a:tc>
                <a:tc>
                  <a:txBody>
                    <a:bodyPr/>
                    <a:lstStyle/>
                    <a:p>
                      <a:endParaRPr lang="en-US" sz="2800"/>
                    </a:p>
                  </a:txBody>
                  <a:tcPr/>
                </a:tc>
                <a:tc>
                  <a:txBody>
                    <a:bodyPr/>
                    <a:lstStyle/>
                    <a:p>
                      <a:endParaRPr lang="en-US" sz="2800"/>
                    </a:p>
                  </a:txBody>
                  <a:tcPr/>
                </a:tc>
                <a:tc>
                  <a:txBody>
                    <a:bodyPr/>
                    <a:lstStyle/>
                    <a:p>
                      <a:endParaRPr lang="en-US" sz="2800"/>
                    </a:p>
                  </a:txBody>
                  <a:tcPr/>
                </a:tc>
                <a:tc>
                  <a:txBody>
                    <a:bodyPr/>
                    <a:lstStyle/>
                    <a:p>
                      <a:endParaRPr lang="en-US" sz="2800"/>
                    </a:p>
                  </a:txBody>
                  <a:tcPr/>
                </a:tc>
                <a:tc>
                  <a:txBody>
                    <a:bodyPr/>
                    <a:lstStyle/>
                    <a:p>
                      <a:endParaRPr lang="en-US" sz="2800"/>
                    </a:p>
                  </a:txBody>
                  <a:tcPr/>
                </a:tc>
              </a:tr>
              <a:tr h="370840">
                <a:tc>
                  <a:txBody>
                    <a:bodyPr/>
                    <a:lstStyle/>
                    <a:p>
                      <a:r>
                        <a:rPr lang="en-US" sz="3600" dirty="0" smtClean="0"/>
                        <a:t>2013</a:t>
                      </a:r>
                      <a:endParaRPr lang="en-US" sz="3600" dirty="0"/>
                    </a:p>
                  </a:txBody>
                  <a:tcPr/>
                </a:tc>
                <a:tc>
                  <a:txBody>
                    <a:bodyPr/>
                    <a:lstStyle/>
                    <a:p>
                      <a:r>
                        <a:rPr lang="en-US" sz="4800" dirty="0" smtClean="0"/>
                        <a:t>68</a:t>
                      </a:r>
                      <a:endParaRPr lang="en-US" sz="4800" dirty="0"/>
                    </a:p>
                  </a:txBody>
                  <a:tcPr/>
                </a:tc>
                <a:tc>
                  <a:txBody>
                    <a:bodyPr/>
                    <a:lstStyle/>
                    <a:p>
                      <a:r>
                        <a:rPr lang="en-US" sz="4800" dirty="0" smtClean="0"/>
                        <a:t>58</a:t>
                      </a:r>
                      <a:endParaRPr lang="en-US" sz="4800" dirty="0"/>
                    </a:p>
                  </a:txBody>
                  <a:tcPr/>
                </a:tc>
                <a:tc>
                  <a:txBody>
                    <a:bodyPr/>
                    <a:lstStyle/>
                    <a:p>
                      <a:r>
                        <a:rPr lang="en-US" sz="4800" dirty="0" smtClean="0"/>
                        <a:t>64</a:t>
                      </a:r>
                      <a:endParaRPr lang="en-US" sz="4800" dirty="0"/>
                    </a:p>
                  </a:txBody>
                  <a:tcPr/>
                </a:tc>
                <a:tc>
                  <a:txBody>
                    <a:bodyPr/>
                    <a:lstStyle/>
                    <a:p>
                      <a:r>
                        <a:rPr lang="en-US" sz="4800" dirty="0" smtClean="0"/>
                        <a:t>44</a:t>
                      </a:r>
                      <a:endParaRPr lang="en-US" sz="4800" dirty="0"/>
                    </a:p>
                  </a:txBody>
                  <a:tcPr/>
                </a:tc>
                <a:tc>
                  <a:txBody>
                    <a:bodyPr/>
                    <a:lstStyle/>
                    <a:p>
                      <a:r>
                        <a:rPr lang="en-US" sz="4800" dirty="0" smtClean="0"/>
                        <a:t>41</a:t>
                      </a:r>
                      <a:endParaRPr lang="en-US" sz="4800" dirty="0"/>
                    </a:p>
                  </a:txBody>
                  <a:tcPr/>
                </a:tc>
                <a:tc>
                  <a:txBody>
                    <a:bodyPr/>
                    <a:lstStyle/>
                    <a:p>
                      <a:r>
                        <a:rPr lang="en-US" sz="4800" dirty="0" smtClean="0"/>
                        <a:t>52</a:t>
                      </a:r>
                      <a:endParaRPr lang="en-US" sz="4800" dirty="0"/>
                    </a:p>
                  </a:txBody>
                  <a:tcPr/>
                </a:tc>
              </a:tr>
              <a:tr h="370840">
                <a:tc>
                  <a:txBody>
                    <a:bodyPr/>
                    <a:lstStyle/>
                    <a:p>
                      <a:r>
                        <a:rPr lang="en-US" sz="3600" dirty="0" smtClean="0"/>
                        <a:t>2014</a:t>
                      </a:r>
                      <a:endParaRPr lang="en-US" sz="3600" dirty="0"/>
                    </a:p>
                  </a:txBody>
                  <a:tcPr/>
                </a:tc>
                <a:tc>
                  <a:txBody>
                    <a:bodyPr/>
                    <a:lstStyle/>
                    <a:p>
                      <a:pPr algn="r" fontAlgn="ctr"/>
                      <a:r>
                        <a:rPr lang="en-US" sz="4400" b="0" i="0" u="none" strike="noStrike" dirty="0" smtClean="0">
                          <a:solidFill>
                            <a:srgbClr val="000000"/>
                          </a:solidFill>
                          <a:effectLst/>
                          <a:latin typeface="Calibri" panose="020F0502020204030204" pitchFamily="34" charset="0"/>
                        </a:rPr>
                        <a:t>68.8</a:t>
                      </a:r>
                      <a:endParaRPr lang="en-US" sz="4400" b="0" i="0" u="none" strike="noStrike" dirty="0">
                        <a:solidFill>
                          <a:srgbClr val="000000"/>
                        </a:solidFill>
                        <a:effectLst/>
                        <a:latin typeface="Calibri" panose="020F0502020204030204" pitchFamily="34" charset="0"/>
                      </a:endParaRPr>
                    </a:p>
                  </a:txBody>
                  <a:tcPr marL="9525" marR="9525" marT="9525" marB="0" anchor="ctr"/>
                </a:tc>
                <a:tc>
                  <a:txBody>
                    <a:bodyPr/>
                    <a:lstStyle/>
                    <a:p>
                      <a:r>
                        <a:rPr lang="en-US" sz="4400" dirty="0" smtClean="0"/>
                        <a:t>57</a:t>
                      </a:r>
                      <a:endParaRPr lang="en-US" sz="4400" dirty="0"/>
                    </a:p>
                  </a:txBody>
                  <a:tcPr/>
                </a:tc>
                <a:tc>
                  <a:txBody>
                    <a:bodyPr/>
                    <a:lstStyle/>
                    <a:p>
                      <a:r>
                        <a:rPr lang="en-US" sz="4400" dirty="0" smtClean="0"/>
                        <a:t>61.3</a:t>
                      </a:r>
                      <a:endParaRPr lang="en-US" sz="4400" dirty="0"/>
                    </a:p>
                  </a:txBody>
                  <a:tcPr/>
                </a:tc>
                <a:tc>
                  <a:txBody>
                    <a:bodyPr/>
                    <a:lstStyle/>
                    <a:p>
                      <a:r>
                        <a:rPr lang="en-US" sz="4400" dirty="0" smtClean="0"/>
                        <a:t>34.8</a:t>
                      </a:r>
                      <a:endParaRPr lang="en-US" sz="4400" dirty="0"/>
                    </a:p>
                  </a:txBody>
                  <a:tcPr/>
                </a:tc>
                <a:tc>
                  <a:txBody>
                    <a:bodyPr/>
                    <a:lstStyle/>
                    <a:p>
                      <a:r>
                        <a:rPr lang="en-US" sz="4400" dirty="0" smtClean="0"/>
                        <a:t>52.1</a:t>
                      </a:r>
                      <a:endParaRPr lang="en-US" sz="4400" dirty="0"/>
                    </a:p>
                  </a:txBody>
                  <a:tcPr/>
                </a:tc>
                <a:tc>
                  <a:txBody>
                    <a:bodyPr/>
                    <a:lstStyle/>
                    <a:p>
                      <a:r>
                        <a:rPr lang="en-US" sz="4400" dirty="0" smtClean="0"/>
                        <a:t>61</a:t>
                      </a:r>
                      <a:endParaRPr lang="en-US" sz="44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14</a:t>
            </a:fld>
            <a:endParaRPr lang="en-ZA"/>
          </a:p>
        </p:txBody>
      </p:sp>
      <p:pic>
        <p:nvPicPr>
          <p:cNvPr id="8" name="Picture 7"/>
          <p:cNvPicPr/>
          <p:nvPr/>
        </p:nvPicPr>
        <p:blipFill>
          <a:blip r:embed="rId3" cstate="print"/>
          <a:srcRect/>
          <a:stretch>
            <a:fillRect/>
          </a:stretch>
        </p:blipFill>
        <p:spPr bwMode="auto">
          <a:xfrm>
            <a:off x="375285" y="394890"/>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343900" y="428604"/>
            <a:ext cx="685800" cy="685800"/>
          </a:xfrm>
          <a:prstGeom prst="rect">
            <a:avLst/>
          </a:prstGeom>
          <a:noFill/>
          <a:ln w="9525">
            <a:noFill/>
            <a:miter lim="800000"/>
            <a:headEnd/>
            <a:tailEnd/>
          </a:ln>
        </p:spPr>
      </p:pic>
    </p:spTree>
    <p:extLst>
      <p:ext uri="{BB962C8B-B14F-4D97-AF65-F5344CB8AC3E}">
        <p14:creationId xmlns:p14="http://schemas.microsoft.com/office/powerpoint/2010/main" val="3839069199"/>
      </p:ext>
    </p:extLst>
  </p:cSld>
  <p:clrMapOvr>
    <a:masterClrMapping/>
  </p:clrMapOvr>
  <p:transition advTm="15000">
    <p:wedge/>
    <p:sndAc>
      <p:stSnd>
        <p:snd r:embed="rId2" name="applause.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  </a:t>
            </a:r>
            <a:r>
              <a:rPr lang="en-US" dirty="0" smtClean="0"/>
              <a:t>PERFORMANCE </a:t>
            </a:r>
            <a:r>
              <a:rPr lang="en-US" dirty="0"/>
              <a:t>-  </a:t>
            </a:r>
            <a:r>
              <a:rPr lang="en-US" dirty="0" smtClean="0"/>
              <a:t>ENGLISH</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17142143"/>
              </p:ext>
            </p:extLst>
          </p:nvPr>
        </p:nvGraphicFramePr>
        <p:xfrm>
          <a:off x="457200" y="1600200"/>
          <a:ext cx="8229599" cy="2534920"/>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370840">
                <a:tc>
                  <a:txBody>
                    <a:bodyPr/>
                    <a:lstStyle/>
                    <a:p>
                      <a:r>
                        <a:rPr lang="en-US" dirty="0" smtClean="0"/>
                        <a:t>YEAR</a:t>
                      </a:r>
                      <a:endParaRPr lang="en-US" dirty="0"/>
                    </a:p>
                  </a:txBody>
                  <a:tcPr/>
                </a:tc>
                <a:tc>
                  <a:txBody>
                    <a:bodyPr/>
                    <a:lstStyle/>
                    <a:p>
                      <a:r>
                        <a:rPr lang="en-US" dirty="0" smtClean="0"/>
                        <a:t>GR. 1</a:t>
                      </a:r>
                      <a:endParaRPr lang="en-US" dirty="0"/>
                    </a:p>
                  </a:txBody>
                  <a:tcPr/>
                </a:tc>
                <a:tc>
                  <a:txBody>
                    <a:bodyPr/>
                    <a:lstStyle/>
                    <a:p>
                      <a:r>
                        <a:rPr lang="en-US" dirty="0" smtClean="0"/>
                        <a:t>GR.  2</a:t>
                      </a:r>
                      <a:endParaRPr lang="en-US" dirty="0"/>
                    </a:p>
                  </a:txBody>
                  <a:tcPr/>
                </a:tc>
                <a:tc>
                  <a:txBody>
                    <a:bodyPr/>
                    <a:lstStyle/>
                    <a:p>
                      <a:r>
                        <a:rPr lang="en-US" dirty="0" smtClean="0"/>
                        <a:t>GR.  3</a:t>
                      </a:r>
                      <a:endParaRPr lang="en-US" dirty="0"/>
                    </a:p>
                  </a:txBody>
                  <a:tcPr/>
                </a:tc>
                <a:tc>
                  <a:txBody>
                    <a:bodyPr/>
                    <a:lstStyle/>
                    <a:p>
                      <a:r>
                        <a:rPr lang="en-US" dirty="0" smtClean="0"/>
                        <a:t>GR.  4</a:t>
                      </a:r>
                      <a:endParaRPr lang="en-US" dirty="0"/>
                    </a:p>
                  </a:txBody>
                  <a:tcPr/>
                </a:tc>
                <a:tc>
                  <a:txBody>
                    <a:bodyPr/>
                    <a:lstStyle/>
                    <a:p>
                      <a:r>
                        <a:rPr lang="en-US" dirty="0" smtClean="0"/>
                        <a:t>GR.  5</a:t>
                      </a:r>
                      <a:endParaRPr lang="en-US" dirty="0"/>
                    </a:p>
                  </a:txBody>
                  <a:tcPr/>
                </a:tc>
                <a:tc>
                  <a:txBody>
                    <a:bodyPr/>
                    <a:lstStyle/>
                    <a:p>
                      <a:r>
                        <a:rPr lang="en-US" dirty="0" smtClean="0"/>
                        <a:t>GR.  6</a:t>
                      </a:r>
                      <a:endParaRPr lang="en-US" dirty="0"/>
                    </a:p>
                  </a:txBody>
                  <a:tcPr/>
                </a:tc>
              </a:tr>
              <a:tr h="370840">
                <a:tc>
                  <a:txBody>
                    <a:bodyPr/>
                    <a:lstStyle/>
                    <a:p>
                      <a:r>
                        <a:rPr lang="en-US" sz="3600" dirty="0" smtClean="0"/>
                        <a:t>2012</a:t>
                      </a:r>
                      <a:endParaRPr lang="en-US" sz="3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3600" dirty="0" smtClean="0"/>
                        <a:t>2013</a:t>
                      </a:r>
                      <a:endParaRPr lang="en-US" sz="3600" dirty="0"/>
                    </a:p>
                  </a:txBody>
                  <a:tcPr/>
                </a:tc>
                <a:tc>
                  <a:txBody>
                    <a:bodyPr/>
                    <a:lstStyle/>
                    <a:p>
                      <a:pPr algn="r"/>
                      <a:r>
                        <a:rPr lang="en-US" sz="4400" dirty="0" smtClean="0"/>
                        <a:t>69</a:t>
                      </a:r>
                      <a:endParaRPr lang="en-US" sz="4400" dirty="0"/>
                    </a:p>
                  </a:txBody>
                  <a:tcPr/>
                </a:tc>
                <a:tc>
                  <a:txBody>
                    <a:bodyPr/>
                    <a:lstStyle/>
                    <a:p>
                      <a:pPr algn="r"/>
                      <a:r>
                        <a:rPr lang="en-US" sz="4400" dirty="0" smtClean="0"/>
                        <a:t>55</a:t>
                      </a:r>
                      <a:endParaRPr lang="en-US" sz="4400" dirty="0"/>
                    </a:p>
                  </a:txBody>
                  <a:tcPr/>
                </a:tc>
                <a:tc>
                  <a:txBody>
                    <a:bodyPr/>
                    <a:lstStyle/>
                    <a:p>
                      <a:pPr algn="r"/>
                      <a:r>
                        <a:rPr lang="en-US" sz="4400" dirty="0" smtClean="0"/>
                        <a:t>59</a:t>
                      </a:r>
                      <a:endParaRPr lang="en-US" sz="4400" dirty="0"/>
                    </a:p>
                  </a:txBody>
                  <a:tcPr/>
                </a:tc>
                <a:tc>
                  <a:txBody>
                    <a:bodyPr/>
                    <a:lstStyle/>
                    <a:p>
                      <a:pPr algn="r"/>
                      <a:r>
                        <a:rPr lang="en-US" sz="4400" dirty="0" smtClean="0"/>
                        <a:t>54</a:t>
                      </a:r>
                      <a:endParaRPr lang="en-US" sz="4400" dirty="0"/>
                    </a:p>
                  </a:txBody>
                  <a:tcPr/>
                </a:tc>
                <a:tc>
                  <a:txBody>
                    <a:bodyPr/>
                    <a:lstStyle/>
                    <a:p>
                      <a:pPr algn="r"/>
                      <a:r>
                        <a:rPr lang="en-US" sz="4400" dirty="0" smtClean="0"/>
                        <a:t>65</a:t>
                      </a:r>
                      <a:endParaRPr lang="en-US" sz="4400" dirty="0"/>
                    </a:p>
                  </a:txBody>
                  <a:tcPr/>
                </a:tc>
                <a:tc>
                  <a:txBody>
                    <a:bodyPr/>
                    <a:lstStyle/>
                    <a:p>
                      <a:pPr algn="r"/>
                      <a:r>
                        <a:rPr lang="en-US" sz="4400" dirty="0" smtClean="0"/>
                        <a:t>72</a:t>
                      </a:r>
                      <a:endParaRPr lang="en-US" sz="4400" dirty="0"/>
                    </a:p>
                  </a:txBody>
                  <a:tcPr/>
                </a:tc>
              </a:tr>
              <a:tr h="370840">
                <a:tc>
                  <a:txBody>
                    <a:bodyPr/>
                    <a:lstStyle/>
                    <a:p>
                      <a:r>
                        <a:rPr lang="en-US" sz="3600" dirty="0" smtClean="0"/>
                        <a:t>2014</a:t>
                      </a:r>
                      <a:endParaRPr lang="en-US" sz="3600" dirty="0"/>
                    </a:p>
                  </a:txBody>
                  <a:tcPr/>
                </a:tc>
                <a:tc>
                  <a:txBody>
                    <a:bodyPr/>
                    <a:lstStyle/>
                    <a:p>
                      <a:pPr algn="r" fontAlgn="ctr"/>
                      <a:r>
                        <a:rPr lang="en-US" sz="4800" b="0" i="0" u="none" strike="noStrike" dirty="0" smtClean="0">
                          <a:solidFill>
                            <a:srgbClr val="000000"/>
                          </a:solidFill>
                          <a:effectLst/>
                          <a:latin typeface="Calibri" panose="020F0502020204030204" pitchFamily="34" charset="0"/>
                        </a:rPr>
                        <a:t>63.4</a:t>
                      </a:r>
                      <a:endParaRPr lang="en-US" sz="4800" b="0" i="0" u="none" strike="noStrike" dirty="0">
                        <a:solidFill>
                          <a:srgbClr val="000000"/>
                        </a:solidFill>
                        <a:effectLst/>
                        <a:latin typeface="Calibri" panose="020F0502020204030204" pitchFamily="34" charset="0"/>
                      </a:endParaRPr>
                    </a:p>
                  </a:txBody>
                  <a:tcPr marL="9525" marR="9525" marT="9525" marB="0" anchor="ctr"/>
                </a:tc>
                <a:tc>
                  <a:txBody>
                    <a:bodyPr/>
                    <a:lstStyle/>
                    <a:p>
                      <a:r>
                        <a:rPr lang="en-US" sz="4400" b="0" i="0" u="none" strike="noStrike" dirty="0" smtClean="0">
                          <a:solidFill>
                            <a:srgbClr val="000000"/>
                          </a:solidFill>
                          <a:effectLst/>
                          <a:latin typeface="Calibri" panose="020F0502020204030204" pitchFamily="34" charset="0"/>
                        </a:rPr>
                        <a:t>61.1</a:t>
                      </a:r>
                      <a:endParaRPr lang="en-US" sz="4400" dirty="0"/>
                    </a:p>
                  </a:txBody>
                  <a:tcPr/>
                </a:tc>
                <a:tc>
                  <a:txBody>
                    <a:bodyPr/>
                    <a:lstStyle/>
                    <a:p>
                      <a:r>
                        <a:rPr lang="en-US" sz="4400" b="0" i="0" u="none" strike="noStrike" dirty="0" smtClean="0">
                          <a:solidFill>
                            <a:srgbClr val="000000"/>
                          </a:solidFill>
                          <a:effectLst/>
                          <a:latin typeface="Calibri" panose="020F0502020204030204" pitchFamily="34" charset="0"/>
                        </a:rPr>
                        <a:t>55.6</a:t>
                      </a:r>
                      <a:endParaRPr lang="en-US" sz="4400" dirty="0"/>
                    </a:p>
                  </a:txBody>
                  <a:tcPr/>
                </a:tc>
                <a:tc>
                  <a:txBody>
                    <a:bodyPr/>
                    <a:lstStyle/>
                    <a:p>
                      <a:r>
                        <a:rPr lang="en-US" sz="4400" b="0" i="0" u="none" strike="noStrike" dirty="0" smtClean="0">
                          <a:solidFill>
                            <a:srgbClr val="000000"/>
                          </a:solidFill>
                          <a:effectLst/>
                          <a:latin typeface="Calibri" panose="020F0502020204030204" pitchFamily="34" charset="0"/>
                        </a:rPr>
                        <a:t>56.6</a:t>
                      </a:r>
                      <a:endParaRPr lang="en-US" sz="4400" dirty="0"/>
                    </a:p>
                  </a:txBody>
                  <a:tcPr/>
                </a:tc>
                <a:tc>
                  <a:txBody>
                    <a:bodyPr/>
                    <a:lstStyle/>
                    <a:p>
                      <a:r>
                        <a:rPr lang="en-US" sz="4400" b="0" i="0" u="none" strike="noStrike" dirty="0" smtClean="0">
                          <a:solidFill>
                            <a:srgbClr val="000000"/>
                          </a:solidFill>
                          <a:effectLst/>
                          <a:latin typeface="Calibri" panose="020F0502020204030204" pitchFamily="34" charset="0"/>
                        </a:rPr>
                        <a:t>60.4</a:t>
                      </a:r>
                      <a:endParaRPr lang="en-US" sz="4400" dirty="0"/>
                    </a:p>
                  </a:txBody>
                  <a:tcPr/>
                </a:tc>
                <a:tc>
                  <a:txBody>
                    <a:bodyPr/>
                    <a:lstStyle/>
                    <a:p>
                      <a:r>
                        <a:rPr lang="en-US" sz="4400" b="0" i="0" u="none" strike="noStrike" dirty="0" smtClean="0">
                          <a:solidFill>
                            <a:srgbClr val="000000"/>
                          </a:solidFill>
                          <a:effectLst/>
                          <a:latin typeface="Calibri" panose="020F0502020204030204" pitchFamily="34" charset="0"/>
                        </a:rPr>
                        <a:t>63.7</a:t>
                      </a:r>
                      <a:endParaRPr lang="en-US" sz="44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15</a:t>
            </a:fld>
            <a:endParaRPr lang="en-ZA"/>
          </a:p>
        </p:txBody>
      </p:sp>
      <p:pic>
        <p:nvPicPr>
          <p:cNvPr id="8" name="Picture 7"/>
          <p:cNvPicPr/>
          <p:nvPr/>
        </p:nvPicPr>
        <p:blipFill>
          <a:blip r:embed="rId3" cstate="print"/>
          <a:srcRect/>
          <a:stretch>
            <a:fillRect/>
          </a:stretch>
        </p:blipFill>
        <p:spPr bwMode="auto">
          <a:xfrm>
            <a:off x="114300" y="503238"/>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437283" y="428604"/>
            <a:ext cx="685800" cy="685800"/>
          </a:xfrm>
          <a:prstGeom prst="rect">
            <a:avLst/>
          </a:prstGeom>
          <a:noFill/>
          <a:ln w="9525">
            <a:noFill/>
            <a:miter lim="800000"/>
            <a:headEnd/>
            <a:tailEnd/>
          </a:ln>
        </p:spPr>
      </p:pic>
    </p:spTree>
    <p:extLst>
      <p:ext uri="{BB962C8B-B14F-4D97-AF65-F5344CB8AC3E}">
        <p14:creationId xmlns:p14="http://schemas.microsoft.com/office/powerpoint/2010/main" val="241093200"/>
      </p:ext>
    </p:extLst>
  </p:cSld>
  <p:clrMapOvr>
    <a:masterClrMapping/>
  </p:clrMapOvr>
  <p:transition advTm="15000">
    <p:wedge/>
    <p:sndAc>
      <p:stSnd>
        <p:snd r:embed="rId2" name="applause.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  BASED – ANNUAL  PERFORMANCE  STATS  </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753873795"/>
              </p:ext>
            </p:extLst>
          </p:nvPr>
        </p:nvGraphicFramePr>
        <p:xfrm>
          <a:off x="457200" y="1600200"/>
          <a:ext cx="8229600" cy="29260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sz="2400" dirty="0" smtClean="0"/>
                        <a:t>YEAR</a:t>
                      </a:r>
                      <a:endParaRPr lang="en-US" sz="2400" dirty="0"/>
                    </a:p>
                  </a:txBody>
                  <a:tcPr/>
                </a:tc>
                <a:tc>
                  <a:txBody>
                    <a:bodyPr/>
                    <a:lstStyle/>
                    <a:p>
                      <a:r>
                        <a:rPr lang="en-US" sz="2400" dirty="0" smtClean="0"/>
                        <a:t>FOUNDATION  PHASE</a:t>
                      </a:r>
                      <a:endParaRPr lang="en-US" sz="2400" dirty="0"/>
                    </a:p>
                  </a:txBody>
                  <a:tcPr/>
                </a:tc>
                <a:tc>
                  <a:txBody>
                    <a:bodyPr/>
                    <a:lstStyle/>
                    <a:p>
                      <a:r>
                        <a:rPr lang="en-US" sz="2400" dirty="0" smtClean="0"/>
                        <a:t>INTERSEN  PHASE</a:t>
                      </a:r>
                      <a:endParaRPr lang="en-US" sz="2400" dirty="0"/>
                    </a:p>
                  </a:txBody>
                  <a:tcPr/>
                </a:tc>
                <a:tc>
                  <a:txBody>
                    <a:bodyPr/>
                    <a:lstStyle/>
                    <a:p>
                      <a:r>
                        <a:rPr lang="en-US" sz="2400" dirty="0" smtClean="0"/>
                        <a:t>SCHOOL</a:t>
                      </a:r>
                      <a:endParaRPr lang="en-US" sz="2400" dirty="0"/>
                    </a:p>
                  </a:txBody>
                  <a:tcPr/>
                </a:tc>
              </a:tr>
              <a:tr h="370840">
                <a:tc>
                  <a:txBody>
                    <a:bodyPr/>
                    <a:lstStyle/>
                    <a:p>
                      <a:r>
                        <a:rPr lang="en-US" sz="4000" dirty="0" smtClean="0"/>
                        <a:t>2012</a:t>
                      </a:r>
                      <a:endParaRPr lang="en-US" sz="4000" dirty="0"/>
                    </a:p>
                  </a:txBody>
                  <a:tcPr/>
                </a:tc>
                <a:tc>
                  <a:txBody>
                    <a:bodyPr/>
                    <a:lstStyle/>
                    <a:p>
                      <a:r>
                        <a:rPr lang="en-US" sz="4000" dirty="0" smtClean="0"/>
                        <a:t>59.5</a:t>
                      </a:r>
                      <a:endParaRPr lang="en-US" sz="4000" dirty="0"/>
                    </a:p>
                  </a:txBody>
                  <a:tcPr/>
                </a:tc>
                <a:tc>
                  <a:txBody>
                    <a:bodyPr/>
                    <a:lstStyle/>
                    <a:p>
                      <a:r>
                        <a:rPr lang="en-US" sz="4000" dirty="0" smtClean="0"/>
                        <a:t>67.9</a:t>
                      </a:r>
                      <a:endParaRPr lang="en-US" sz="4000" dirty="0"/>
                    </a:p>
                  </a:txBody>
                  <a:tcPr/>
                </a:tc>
                <a:tc>
                  <a:txBody>
                    <a:bodyPr/>
                    <a:lstStyle/>
                    <a:p>
                      <a:r>
                        <a:rPr lang="en-US" sz="4000" dirty="0" smtClean="0"/>
                        <a:t>63.7</a:t>
                      </a:r>
                      <a:endParaRPr lang="en-US" sz="4000" dirty="0"/>
                    </a:p>
                  </a:txBody>
                  <a:tcPr/>
                </a:tc>
              </a:tr>
              <a:tr h="370840">
                <a:tc>
                  <a:txBody>
                    <a:bodyPr/>
                    <a:lstStyle/>
                    <a:p>
                      <a:r>
                        <a:rPr lang="en-US" sz="4000" dirty="0" smtClean="0"/>
                        <a:t>2013</a:t>
                      </a:r>
                      <a:endParaRPr lang="en-US" sz="4000" dirty="0"/>
                    </a:p>
                  </a:txBody>
                  <a:tcPr/>
                </a:tc>
                <a:tc>
                  <a:txBody>
                    <a:bodyPr/>
                    <a:lstStyle/>
                    <a:p>
                      <a:r>
                        <a:rPr lang="en-US" sz="4000" dirty="0" smtClean="0"/>
                        <a:t>61.9</a:t>
                      </a:r>
                      <a:endParaRPr lang="en-US" sz="4000" dirty="0"/>
                    </a:p>
                  </a:txBody>
                  <a:tcPr/>
                </a:tc>
                <a:tc>
                  <a:txBody>
                    <a:bodyPr/>
                    <a:lstStyle/>
                    <a:p>
                      <a:r>
                        <a:rPr lang="en-US" sz="4000" dirty="0" smtClean="0"/>
                        <a:t>56.6</a:t>
                      </a:r>
                      <a:endParaRPr lang="en-US" sz="4000" dirty="0"/>
                    </a:p>
                  </a:txBody>
                  <a:tcPr/>
                </a:tc>
                <a:tc>
                  <a:txBody>
                    <a:bodyPr/>
                    <a:lstStyle/>
                    <a:p>
                      <a:r>
                        <a:rPr lang="en-US" sz="4000" dirty="0" smtClean="0"/>
                        <a:t>59.2</a:t>
                      </a:r>
                      <a:endParaRPr lang="en-US" sz="4000" dirty="0"/>
                    </a:p>
                  </a:txBody>
                  <a:tcPr/>
                </a:tc>
              </a:tr>
              <a:tr h="370840">
                <a:tc>
                  <a:txBody>
                    <a:bodyPr/>
                    <a:lstStyle/>
                    <a:p>
                      <a:r>
                        <a:rPr lang="en-US" sz="4000" dirty="0" smtClean="0"/>
                        <a:t>2014</a:t>
                      </a:r>
                      <a:endParaRPr lang="en-US" sz="4000" dirty="0"/>
                    </a:p>
                  </a:txBody>
                  <a:tcPr/>
                </a:tc>
                <a:tc>
                  <a:txBody>
                    <a:bodyPr/>
                    <a:lstStyle/>
                    <a:p>
                      <a:r>
                        <a:rPr lang="en-US" sz="4000" dirty="0" smtClean="0"/>
                        <a:t>72</a:t>
                      </a:r>
                      <a:endParaRPr lang="en-US" sz="4000" dirty="0"/>
                    </a:p>
                  </a:txBody>
                  <a:tcPr/>
                </a:tc>
                <a:tc>
                  <a:txBody>
                    <a:bodyPr/>
                    <a:lstStyle/>
                    <a:p>
                      <a:r>
                        <a:rPr lang="en-US" sz="4000" dirty="0" smtClean="0"/>
                        <a:t>63.7</a:t>
                      </a:r>
                      <a:endParaRPr lang="en-US" sz="4000" dirty="0"/>
                    </a:p>
                  </a:txBody>
                  <a:tcPr/>
                </a:tc>
                <a:tc>
                  <a:txBody>
                    <a:bodyPr/>
                    <a:lstStyle/>
                    <a:p>
                      <a:r>
                        <a:rPr lang="en-US" sz="4000" dirty="0" smtClean="0"/>
                        <a:t>67.8</a:t>
                      </a:r>
                      <a:endParaRPr lang="en-US" sz="40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16</a:t>
            </a:fld>
            <a:endParaRPr lang="en-ZA"/>
          </a:p>
        </p:txBody>
      </p:sp>
      <p:pic>
        <p:nvPicPr>
          <p:cNvPr id="9" name="Picture 8"/>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10" name="Picture 9"/>
          <p:cNvPicPr/>
          <p:nvPr/>
        </p:nvPicPr>
        <p:blipFill>
          <a:blip r:embed="rId3" cstate="print"/>
          <a:srcRect/>
          <a:stretch>
            <a:fillRect/>
          </a:stretch>
        </p:blipFill>
        <p:spPr bwMode="auto">
          <a:xfrm>
            <a:off x="8070917" y="395628"/>
            <a:ext cx="685800" cy="685800"/>
          </a:xfrm>
          <a:prstGeom prst="rect">
            <a:avLst/>
          </a:prstGeom>
          <a:noFill/>
          <a:ln w="9525">
            <a:noFill/>
            <a:miter lim="800000"/>
            <a:headEnd/>
            <a:tailEnd/>
          </a:ln>
        </p:spPr>
      </p:pic>
    </p:spTree>
    <p:extLst>
      <p:ext uri="{BB962C8B-B14F-4D97-AF65-F5344CB8AC3E}">
        <p14:creationId xmlns:p14="http://schemas.microsoft.com/office/powerpoint/2010/main" val="2373715551"/>
      </p:ext>
    </p:extLst>
  </p:cSld>
  <p:clrMapOvr>
    <a:masterClrMapping/>
  </p:clrMapOvr>
  <p:transition advTm="15000">
    <p:wedge/>
    <p:sndAc>
      <p:stSnd>
        <p:snd r:embed="rId2" name="applause.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 BASED BY  GRADES  -  TERM  ONE  PERFORMANCE COMPARISON</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118760406"/>
              </p:ext>
            </p:extLst>
          </p:nvPr>
        </p:nvGraphicFramePr>
        <p:xfrm>
          <a:off x="251520" y="1600200"/>
          <a:ext cx="8640960" cy="3629001"/>
        </p:xfrm>
        <a:graphic>
          <a:graphicData uri="http://schemas.openxmlformats.org/drawingml/2006/table">
            <a:tbl>
              <a:tblPr firstRow="1" bandRow="1">
                <a:tableStyleId>{5C22544A-7EE6-4342-B048-85BDC9FD1C3A}</a:tableStyleId>
              </a:tblPr>
              <a:tblGrid>
                <a:gridCol w="1080120"/>
                <a:gridCol w="1080120"/>
                <a:gridCol w="1080120"/>
                <a:gridCol w="1080120"/>
                <a:gridCol w="1080120"/>
                <a:gridCol w="1080120"/>
                <a:gridCol w="1080120"/>
                <a:gridCol w="1080120"/>
              </a:tblGrid>
              <a:tr h="1209667">
                <a:tc>
                  <a:txBody>
                    <a:bodyPr/>
                    <a:lstStyle/>
                    <a:p>
                      <a:r>
                        <a:rPr lang="en-US" sz="2800" dirty="0" smtClean="0"/>
                        <a:t>YEAR</a:t>
                      </a:r>
                      <a:endParaRPr lang="en-US" sz="3200" dirty="0"/>
                    </a:p>
                  </a:txBody>
                  <a:tcPr/>
                </a:tc>
                <a:tc>
                  <a:txBody>
                    <a:bodyPr/>
                    <a:lstStyle/>
                    <a:p>
                      <a:r>
                        <a:rPr lang="en-US" sz="3200" dirty="0" smtClean="0"/>
                        <a:t>GR. 1</a:t>
                      </a:r>
                      <a:endParaRPr lang="en-US" sz="3200" dirty="0"/>
                    </a:p>
                  </a:txBody>
                  <a:tcPr/>
                </a:tc>
                <a:tc>
                  <a:txBody>
                    <a:bodyPr/>
                    <a:lstStyle/>
                    <a:p>
                      <a:r>
                        <a:rPr lang="en-US" sz="3200" dirty="0" smtClean="0"/>
                        <a:t>GR. 2</a:t>
                      </a:r>
                      <a:endParaRPr lang="en-US" sz="3200" dirty="0"/>
                    </a:p>
                  </a:txBody>
                  <a:tcPr/>
                </a:tc>
                <a:tc>
                  <a:txBody>
                    <a:bodyPr/>
                    <a:lstStyle/>
                    <a:p>
                      <a:r>
                        <a:rPr lang="en-US" sz="3200" dirty="0" smtClean="0"/>
                        <a:t>GR. 3</a:t>
                      </a:r>
                      <a:endParaRPr lang="en-US" sz="3200" dirty="0"/>
                    </a:p>
                  </a:txBody>
                  <a:tcPr/>
                </a:tc>
                <a:tc>
                  <a:txBody>
                    <a:bodyPr/>
                    <a:lstStyle/>
                    <a:p>
                      <a:r>
                        <a:rPr lang="en-US" sz="3200" dirty="0" smtClean="0"/>
                        <a:t>GR. 4</a:t>
                      </a:r>
                      <a:endParaRPr lang="en-US" sz="3200" dirty="0"/>
                    </a:p>
                  </a:txBody>
                  <a:tcPr/>
                </a:tc>
                <a:tc>
                  <a:txBody>
                    <a:bodyPr/>
                    <a:lstStyle/>
                    <a:p>
                      <a:r>
                        <a:rPr lang="en-US" sz="3200" dirty="0" smtClean="0"/>
                        <a:t>GR. 5</a:t>
                      </a:r>
                      <a:endParaRPr lang="en-US" sz="3200" dirty="0"/>
                    </a:p>
                  </a:txBody>
                  <a:tcPr/>
                </a:tc>
                <a:tc>
                  <a:txBody>
                    <a:bodyPr/>
                    <a:lstStyle/>
                    <a:p>
                      <a:r>
                        <a:rPr lang="en-US" sz="3200" dirty="0" smtClean="0"/>
                        <a:t>GR.</a:t>
                      </a:r>
                      <a:r>
                        <a:rPr lang="en-US" sz="3200" baseline="0" dirty="0" smtClean="0"/>
                        <a:t> 6</a:t>
                      </a:r>
                      <a:endParaRPr lang="en-US" sz="3200" dirty="0"/>
                    </a:p>
                  </a:txBody>
                  <a:tcPr/>
                </a:tc>
                <a:tc>
                  <a:txBody>
                    <a:bodyPr/>
                    <a:lstStyle/>
                    <a:p>
                      <a:r>
                        <a:rPr lang="en-US" sz="3200" dirty="0" smtClean="0"/>
                        <a:t>GR. 7</a:t>
                      </a:r>
                      <a:endParaRPr lang="en-US" sz="3200" dirty="0"/>
                    </a:p>
                  </a:txBody>
                  <a:tcPr/>
                </a:tc>
              </a:tr>
              <a:tr h="1209667">
                <a:tc>
                  <a:txBody>
                    <a:bodyPr/>
                    <a:lstStyle/>
                    <a:p>
                      <a:r>
                        <a:rPr lang="en-US" sz="3200" dirty="0" smtClean="0"/>
                        <a:t>2014</a:t>
                      </a:r>
                      <a:endParaRPr lang="en-US" sz="3200" dirty="0"/>
                    </a:p>
                  </a:txBody>
                  <a:tcPr/>
                </a:tc>
                <a:tc>
                  <a:txBody>
                    <a:bodyPr/>
                    <a:lstStyle/>
                    <a:p>
                      <a:r>
                        <a:rPr lang="en-US" sz="3200" dirty="0" smtClean="0"/>
                        <a:t>65.2</a:t>
                      </a:r>
                      <a:endParaRPr lang="en-US" sz="3200" dirty="0"/>
                    </a:p>
                  </a:txBody>
                  <a:tcPr/>
                </a:tc>
                <a:tc>
                  <a:txBody>
                    <a:bodyPr/>
                    <a:lstStyle/>
                    <a:p>
                      <a:r>
                        <a:rPr lang="en-US" sz="3200" dirty="0" smtClean="0"/>
                        <a:t>58.9</a:t>
                      </a:r>
                      <a:endParaRPr lang="en-US" sz="3200" dirty="0"/>
                    </a:p>
                  </a:txBody>
                  <a:tcPr/>
                </a:tc>
                <a:tc>
                  <a:txBody>
                    <a:bodyPr/>
                    <a:lstStyle/>
                    <a:p>
                      <a:r>
                        <a:rPr lang="en-US" sz="3200" dirty="0" smtClean="0"/>
                        <a:t>64.1</a:t>
                      </a:r>
                      <a:endParaRPr lang="en-US" sz="3200" dirty="0"/>
                    </a:p>
                  </a:txBody>
                  <a:tcPr/>
                </a:tc>
                <a:tc>
                  <a:txBody>
                    <a:bodyPr/>
                    <a:lstStyle/>
                    <a:p>
                      <a:r>
                        <a:rPr lang="en-US" sz="3200" dirty="0" smtClean="0"/>
                        <a:t>60.4</a:t>
                      </a:r>
                      <a:endParaRPr lang="en-US" sz="3200" dirty="0"/>
                    </a:p>
                  </a:txBody>
                  <a:tcPr/>
                </a:tc>
                <a:tc>
                  <a:txBody>
                    <a:bodyPr/>
                    <a:lstStyle/>
                    <a:p>
                      <a:r>
                        <a:rPr lang="en-US" sz="3200" dirty="0" smtClean="0"/>
                        <a:t>64.6</a:t>
                      </a:r>
                      <a:endParaRPr lang="en-US" sz="3200" dirty="0"/>
                    </a:p>
                  </a:txBody>
                  <a:tcPr/>
                </a:tc>
                <a:tc>
                  <a:txBody>
                    <a:bodyPr/>
                    <a:lstStyle/>
                    <a:p>
                      <a:r>
                        <a:rPr lang="en-US" sz="3200" dirty="0" smtClean="0"/>
                        <a:t>59.5</a:t>
                      </a:r>
                      <a:endParaRPr lang="en-US" sz="3200" dirty="0"/>
                    </a:p>
                  </a:txBody>
                  <a:tcPr/>
                </a:tc>
                <a:tc>
                  <a:txBody>
                    <a:bodyPr/>
                    <a:lstStyle/>
                    <a:p>
                      <a:r>
                        <a:rPr lang="en-US" sz="3200" dirty="0" smtClean="0"/>
                        <a:t>53.5</a:t>
                      </a:r>
                      <a:endParaRPr lang="en-US" sz="3200" dirty="0"/>
                    </a:p>
                  </a:txBody>
                  <a:tcPr/>
                </a:tc>
              </a:tr>
              <a:tr h="1209667">
                <a:tc>
                  <a:txBody>
                    <a:bodyPr/>
                    <a:lstStyle/>
                    <a:p>
                      <a:r>
                        <a:rPr lang="en-US" sz="3200" dirty="0" smtClean="0"/>
                        <a:t>2015</a:t>
                      </a:r>
                      <a:endParaRPr lang="en-US" sz="3200" dirty="0"/>
                    </a:p>
                  </a:txBody>
                  <a:tcPr/>
                </a:tc>
                <a:tc>
                  <a:txBody>
                    <a:bodyPr/>
                    <a:lstStyle/>
                    <a:p>
                      <a:r>
                        <a:rPr lang="en-US" sz="3200" dirty="0" smtClean="0"/>
                        <a:t>65.7</a:t>
                      </a:r>
                      <a:endParaRPr lang="en-US" sz="3200" dirty="0"/>
                    </a:p>
                  </a:txBody>
                  <a:tcPr/>
                </a:tc>
                <a:tc>
                  <a:txBody>
                    <a:bodyPr/>
                    <a:lstStyle/>
                    <a:p>
                      <a:r>
                        <a:rPr lang="en-US" sz="3200" dirty="0" smtClean="0"/>
                        <a:t>63.7</a:t>
                      </a:r>
                      <a:endParaRPr lang="en-US" sz="3200" dirty="0"/>
                    </a:p>
                  </a:txBody>
                  <a:tcPr/>
                </a:tc>
                <a:tc>
                  <a:txBody>
                    <a:bodyPr/>
                    <a:lstStyle/>
                    <a:p>
                      <a:r>
                        <a:rPr lang="en-US" sz="3200" dirty="0" smtClean="0"/>
                        <a:t>67.2</a:t>
                      </a:r>
                      <a:endParaRPr lang="en-US" sz="3200" dirty="0"/>
                    </a:p>
                  </a:txBody>
                  <a:tcPr/>
                </a:tc>
                <a:tc>
                  <a:txBody>
                    <a:bodyPr/>
                    <a:lstStyle/>
                    <a:p>
                      <a:r>
                        <a:rPr lang="en-US" sz="3200" dirty="0" smtClean="0"/>
                        <a:t>70.3</a:t>
                      </a:r>
                      <a:endParaRPr lang="en-US" sz="3200" dirty="0"/>
                    </a:p>
                  </a:txBody>
                  <a:tcPr/>
                </a:tc>
                <a:tc>
                  <a:txBody>
                    <a:bodyPr/>
                    <a:lstStyle/>
                    <a:p>
                      <a:r>
                        <a:rPr lang="en-US" sz="3200" dirty="0" smtClean="0"/>
                        <a:t>70.9</a:t>
                      </a:r>
                      <a:endParaRPr lang="en-US" sz="3200" dirty="0"/>
                    </a:p>
                  </a:txBody>
                  <a:tcPr/>
                </a:tc>
                <a:tc>
                  <a:txBody>
                    <a:bodyPr/>
                    <a:lstStyle/>
                    <a:p>
                      <a:r>
                        <a:rPr lang="en-US" sz="3200" dirty="0" smtClean="0"/>
                        <a:t>66.4</a:t>
                      </a:r>
                      <a:endParaRPr lang="en-US" sz="3200" dirty="0"/>
                    </a:p>
                  </a:txBody>
                  <a:tcPr/>
                </a:tc>
                <a:tc>
                  <a:txBody>
                    <a:bodyPr/>
                    <a:lstStyle/>
                    <a:p>
                      <a:r>
                        <a:rPr lang="en-US" sz="3200" dirty="0" smtClean="0"/>
                        <a:t>64.7</a:t>
                      </a:r>
                      <a:endParaRPr lang="en-US" sz="32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17</a:t>
            </a:fld>
            <a:endParaRPr lang="en-ZA"/>
          </a:p>
        </p:txBody>
      </p:sp>
      <p:pic>
        <p:nvPicPr>
          <p:cNvPr id="8" name="Picture 7"/>
          <p:cNvPicPr/>
          <p:nvPr/>
        </p:nvPicPr>
        <p:blipFill>
          <a:blip r:embed="rId3" cstate="print"/>
          <a:srcRect/>
          <a:stretch>
            <a:fillRect/>
          </a:stretch>
        </p:blipFill>
        <p:spPr bwMode="auto">
          <a:xfrm>
            <a:off x="34565" y="332656"/>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423635"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981899544"/>
      </p:ext>
    </p:extLst>
  </p:cSld>
  <p:clrMapOvr>
    <a:masterClrMapping/>
  </p:clrMapOvr>
  <p:transition advTm="15000">
    <p:wedge/>
    <p:sndAc>
      <p:stSnd>
        <p:snd r:embed="rId2" name="applause.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TERM  ONE  PERFORMANCE</a:t>
            </a:r>
            <a:br>
              <a:rPr lang="en-US" dirty="0" smtClean="0"/>
            </a:br>
            <a:r>
              <a:rPr lang="en-US" dirty="0" smtClean="0"/>
              <a:t>GRADE ONE  2015</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95582435"/>
              </p:ext>
            </p:extLst>
          </p:nvPr>
        </p:nvGraphicFramePr>
        <p:xfrm>
          <a:off x="457200" y="1600200"/>
          <a:ext cx="8229595" cy="4023360"/>
        </p:xfrm>
        <a:graphic>
          <a:graphicData uri="http://schemas.openxmlformats.org/drawingml/2006/table">
            <a:tbl>
              <a:tblPr firstRow="1" bandRow="1">
                <a:tableStyleId>{5C22544A-7EE6-4342-B048-85BDC9FD1C3A}</a:tableStyleId>
              </a:tblPr>
              <a:tblGrid>
                <a:gridCol w="748145"/>
                <a:gridCol w="748145"/>
                <a:gridCol w="748145"/>
                <a:gridCol w="748145"/>
                <a:gridCol w="748145"/>
                <a:gridCol w="748145"/>
                <a:gridCol w="748145"/>
                <a:gridCol w="748145"/>
                <a:gridCol w="748145"/>
                <a:gridCol w="748145"/>
                <a:gridCol w="748145"/>
              </a:tblGrid>
              <a:tr h="1828800">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370840">
                <a:tc>
                  <a:txBody>
                    <a:bodyPr/>
                    <a:lstStyle/>
                    <a:p>
                      <a:pPr algn="l" fontAlgn="b"/>
                      <a:r>
                        <a:rPr lang="en-US" sz="1800" b="0" i="0" u="none" strike="noStrike">
                          <a:effectLst/>
                          <a:latin typeface="Arial" panose="020B0604020202020204" pitchFamily="34" charset="0"/>
                        </a:rPr>
                        <a:t>English</a:t>
                      </a:r>
                    </a:p>
                  </a:txBody>
                  <a:tcPr marL="0" marR="0" marT="0" marB="0" anchor="b"/>
                </a:tc>
                <a:tc>
                  <a:txBody>
                    <a:bodyPr/>
                    <a:lstStyle/>
                    <a:p>
                      <a:pPr algn="l" fontAlgn="t"/>
                      <a:r>
                        <a:rPr lang="en-US" sz="1800" b="0" i="0" u="none" strike="noStrike">
                          <a:effectLst/>
                          <a:latin typeface="Arial" panose="020B0604020202020204" pitchFamily="34" charset="0"/>
                        </a:rPr>
                        <a:t>ENGHL</a:t>
                      </a:r>
                    </a:p>
                  </a:txBody>
                  <a:tcPr marL="0" marR="0" marT="0" marB="0"/>
                </a:tc>
                <a:tc>
                  <a:txBody>
                    <a:bodyPr/>
                    <a:lstStyle/>
                    <a:p>
                      <a:pPr algn="r" fontAlgn="b"/>
                      <a:r>
                        <a:rPr lang="en-US" sz="2400" b="0" i="0" u="none" strike="noStrike">
                          <a:effectLst/>
                          <a:latin typeface="Arial" panose="020B0604020202020204" pitchFamily="34" charset="0"/>
                        </a:rPr>
                        <a:t>157</a:t>
                      </a:r>
                    </a:p>
                  </a:txBody>
                  <a:tcPr marL="0" marR="0" marT="0" marB="0" anchor="b"/>
                </a:tc>
                <a:tc>
                  <a:txBody>
                    <a:bodyPr/>
                    <a:lstStyle/>
                    <a:p>
                      <a:pPr algn="r" fontAlgn="b"/>
                      <a:r>
                        <a:rPr lang="en-US" sz="1800" b="0" i="0" u="none" strike="noStrike">
                          <a:effectLst/>
                          <a:latin typeface="Arial" panose="020B0604020202020204" pitchFamily="34" charset="0"/>
                        </a:rPr>
                        <a:t>6</a:t>
                      </a:r>
                    </a:p>
                  </a:txBody>
                  <a:tcPr marL="0" marR="0" marT="0" marB="0" anchor="b"/>
                </a:tc>
                <a:tc>
                  <a:txBody>
                    <a:bodyPr/>
                    <a:lstStyle/>
                    <a:p>
                      <a:pPr algn="r" fontAlgn="b"/>
                      <a:r>
                        <a:rPr lang="en-US" sz="1800" b="0" i="0" u="none" strike="noStrike">
                          <a:effectLst/>
                          <a:latin typeface="Arial" panose="020B0604020202020204" pitchFamily="34" charset="0"/>
                        </a:rPr>
                        <a:t>3</a:t>
                      </a:r>
                    </a:p>
                  </a:txBody>
                  <a:tcPr marL="0" marR="0" marT="0" marB="0" anchor="b"/>
                </a:tc>
                <a:tc>
                  <a:txBody>
                    <a:bodyPr/>
                    <a:lstStyle/>
                    <a:p>
                      <a:pPr algn="r" fontAlgn="b"/>
                      <a:r>
                        <a:rPr lang="en-US" sz="1800" b="0" i="0" u="none" strike="noStrike">
                          <a:effectLst/>
                          <a:latin typeface="Arial" panose="020B0604020202020204" pitchFamily="34" charset="0"/>
                        </a:rPr>
                        <a:t>10</a:t>
                      </a:r>
                    </a:p>
                  </a:txBody>
                  <a:tcPr marL="0" marR="0" marT="0" marB="0" anchor="b"/>
                </a:tc>
                <a:tc>
                  <a:txBody>
                    <a:bodyPr/>
                    <a:lstStyle/>
                    <a:p>
                      <a:pPr algn="r" fontAlgn="b"/>
                      <a:r>
                        <a:rPr lang="en-US" sz="1800" b="0" i="0" u="none" strike="noStrike">
                          <a:effectLst/>
                          <a:latin typeface="Arial" panose="020B0604020202020204" pitchFamily="34" charset="0"/>
                        </a:rPr>
                        <a:t>30</a:t>
                      </a:r>
                    </a:p>
                  </a:txBody>
                  <a:tcPr marL="0" marR="0" marT="0" marB="0" anchor="b"/>
                </a:tc>
                <a:tc>
                  <a:txBody>
                    <a:bodyPr/>
                    <a:lstStyle/>
                    <a:p>
                      <a:pPr algn="r" fontAlgn="b"/>
                      <a:r>
                        <a:rPr lang="en-US" sz="1800" b="0" i="0" u="none" strike="noStrike">
                          <a:effectLst/>
                          <a:latin typeface="Arial" panose="020B0604020202020204" pitchFamily="34" charset="0"/>
                        </a:rPr>
                        <a:t>50</a:t>
                      </a:r>
                    </a:p>
                  </a:txBody>
                  <a:tcPr marL="0" marR="0" marT="0" marB="0" anchor="b"/>
                </a:tc>
                <a:tc>
                  <a:txBody>
                    <a:bodyPr/>
                    <a:lstStyle/>
                    <a:p>
                      <a:pPr algn="r" fontAlgn="b"/>
                      <a:r>
                        <a:rPr lang="en-US" sz="1800" b="0" i="0" u="none" strike="noStrike">
                          <a:effectLst/>
                          <a:latin typeface="Arial" panose="020B0604020202020204" pitchFamily="34" charset="0"/>
                        </a:rPr>
                        <a:t>46</a:t>
                      </a:r>
                    </a:p>
                  </a:txBody>
                  <a:tcPr marL="0" marR="0" marT="0" marB="0" anchor="b"/>
                </a:tc>
                <a:tc>
                  <a:txBody>
                    <a:bodyPr/>
                    <a:lstStyle/>
                    <a:p>
                      <a:pPr algn="r" fontAlgn="b"/>
                      <a:r>
                        <a:rPr lang="en-US" sz="1800" b="0" i="0" u="none" strike="noStrike">
                          <a:effectLst/>
                          <a:latin typeface="Arial" panose="020B0604020202020204" pitchFamily="34" charset="0"/>
                        </a:rPr>
                        <a:t>12</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63.6</a:t>
                      </a:r>
                    </a:p>
                  </a:txBody>
                  <a:tcPr marL="0" marR="0" marT="0" marB="0"/>
                </a:tc>
              </a:tr>
              <a:tr h="370840">
                <a:tc>
                  <a:txBody>
                    <a:bodyPr/>
                    <a:lstStyle/>
                    <a:p>
                      <a:pPr algn="l" fontAlgn="b"/>
                      <a:r>
                        <a:rPr lang="en-US" sz="1800" b="0" i="0" u="none" strike="noStrike">
                          <a:effectLst/>
                          <a:latin typeface="Arial" panose="020B0604020202020204" pitchFamily="34" charset="0"/>
                        </a:rPr>
                        <a:t>Afrikaans</a:t>
                      </a:r>
                    </a:p>
                  </a:txBody>
                  <a:tcPr marL="0" marR="0" marT="0" marB="0" anchor="b"/>
                </a:tc>
                <a:tc>
                  <a:txBody>
                    <a:bodyPr/>
                    <a:lstStyle/>
                    <a:p>
                      <a:pPr algn="l" fontAlgn="t"/>
                      <a:r>
                        <a:rPr lang="en-US" sz="1800" b="0" i="0" u="none" strike="noStrike">
                          <a:effectLst/>
                          <a:latin typeface="Arial" panose="020B0604020202020204" pitchFamily="34" charset="0"/>
                        </a:rPr>
                        <a:t>AFRFA</a:t>
                      </a:r>
                    </a:p>
                  </a:txBody>
                  <a:tcPr marL="0" marR="0" marT="0" marB="0"/>
                </a:tc>
                <a:tc>
                  <a:txBody>
                    <a:bodyPr/>
                    <a:lstStyle/>
                    <a:p>
                      <a:pPr algn="r" fontAlgn="b"/>
                      <a:r>
                        <a:rPr lang="en-US" sz="2400" b="0" i="0" u="none" strike="noStrike">
                          <a:effectLst/>
                          <a:latin typeface="Arial" panose="020B0604020202020204" pitchFamily="34" charset="0"/>
                        </a:rPr>
                        <a:t>157</a:t>
                      </a:r>
                    </a:p>
                  </a:txBody>
                  <a:tcPr marL="0" marR="0" marT="0" marB="0" anchor="b"/>
                </a:tc>
                <a:tc>
                  <a:txBody>
                    <a:bodyPr/>
                    <a:lstStyle/>
                    <a:p>
                      <a:pPr algn="r" fontAlgn="b"/>
                      <a:r>
                        <a:rPr lang="en-US" sz="1800" b="0" i="0" u="none" strike="noStrike">
                          <a:effectLst/>
                          <a:latin typeface="Arial" panose="020B0604020202020204" pitchFamily="34" charset="0"/>
                        </a:rPr>
                        <a:t>3</a:t>
                      </a:r>
                    </a:p>
                  </a:txBody>
                  <a:tcPr marL="0" marR="0" marT="0" marB="0" anchor="b"/>
                </a:tc>
                <a:tc>
                  <a:txBody>
                    <a:bodyPr/>
                    <a:lstStyle/>
                    <a:p>
                      <a:pPr algn="r" fontAlgn="b"/>
                      <a:r>
                        <a:rPr lang="en-US" sz="1800" b="0" i="0" u="none" strike="noStrike">
                          <a:effectLst/>
                          <a:latin typeface="Arial" panose="020B0604020202020204" pitchFamily="34" charset="0"/>
                        </a:rPr>
                        <a:t>10</a:t>
                      </a:r>
                    </a:p>
                  </a:txBody>
                  <a:tcPr marL="0" marR="0" marT="0" marB="0" anchor="b"/>
                </a:tc>
                <a:tc>
                  <a:txBody>
                    <a:bodyPr/>
                    <a:lstStyle/>
                    <a:p>
                      <a:pPr algn="r" fontAlgn="b"/>
                      <a:r>
                        <a:rPr lang="en-US" sz="1800" b="0" i="0" u="none" strike="noStrike">
                          <a:effectLst/>
                          <a:latin typeface="Arial" panose="020B0604020202020204" pitchFamily="34" charset="0"/>
                        </a:rPr>
                        <a:t>12</a:t>
                      </a:r>
                    </a:p>
                  </a:txBody>
                  <a:tcPr marL="0" marR="0" marT="0" marB="0" anchor="b"/>
                </a:tc>
                <a:tc>
                  <a:txBody>
                    <a:bodyPr/>
                    <a:lstStyle/>
                    <a:p>
                      <a:pPr algn="r" fontAlgn="b"/>
                      <a:r>
                        <a:rPr lang="en-US" sz="1800" b="0" i="0" u="none" strike="noStrike">
                          <a:effectLst/>
                          <a:latin typeface="Arial" panose="020B0604020202020204" pitchFamily="34" charset="0"/>
                        </a:rPr>
                        <a:t>29</a:t>
                      </a:r>
                    </a:p>
                  </a:txBody>
                  <a:tcPr marL="0" marR="0" marT="0" marB="0" anchor="b"/>
                </a:tc>
                <a:tc>
                  <a:txBody>
                    <a:bodyPr/>
                    <a:lstStyle/>
                    <a:p>
                      <a:pPr algn="r" fontAlgn="b"/>
                      <a:r>
                        <a:rPr lang="en-US" sz="1800" b="0" i="0" u="none" strike="noStrike">
                          <a:effectLst/>
                          <a:latin typeface="Arial" panose="020B0604020202020204" pitchFamily="34" charset="0"/>
                        </a:rPr>
                        <a:t>49</a:t>
                      </a:r>
                    </a:p>
                  </a:txBody>
                  <a:tcPr marL="0" marR="0" marT="0" marB="0" anchor="b"/>
                </a:tc>
                <a:tc>
                  <a:txBody>
                    <a:bodyPr/>
                    <a:lstStyle/>
                    <a:p>
                      <a:pPr algn="r" fontAlgn="b"/>
                      <a:r>
                        <a:rPr lang="en-US" sz="1800" b="0" i="0" u="none" strike="noStrike">
                          <a:effectLst/>
                          <a:latin typeface="Arial" panose="020B0604020202020204" pitchFamily="34" charset="0"/>
                        </a:rPr>
                        <a:t>43</a:t>
                      </a:r>
                    </a:p>
                  </a:txBody>
                  <a:tcPr marL="0" marR="0" marT="0" marB="0" anchor="b"/>
                </a:tc>
                <a:tc>
                  <a:txBody>
                    <a:bodyPr/>
                    <a:lstStyle/>
                    <a:p>
                      <a:pPr algn="r" fontAlgn="b"/>
                      <a:r>
                        <a:rPr lang="en-US" sz="1800" b="0" i="0" u="none" strike="noStrike">
                          <a:effectLst/>
                          <a:latin typeface="Arial" panose="020B0604020202020204" pitchFamily="34" charset="0"/>
                        </a:rPr>
                        <a:t>11</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62.7</a:t>
                      </a:r>
                    </a:p>
                  </a:txBody>
                  <a:tcPr marL="0" marR="0" marT="0" marB="0"/>
                </a:tc>
              </a:tr>
              <a:tr h="370840">
                <a:tc>
                  <a:txBody>
                    <a:bodyPr/>
                    <a:lstStyle/>
                    <a:p>
                      <a:pPr algn="l" fontAlgn="b"/>
                      <a:r>
                        <a:rPr lang="en-US" sz="1800" b="0" i="0" u="none" strike="noStrike">
                          <a:effectLst/>
                          <a:latin typeface="Arial" panose="020B0604020202020204" pitchFamily="34" charset="0"/>
                        </a:rPr>
                        <a:t>Mathematics</a:t>
                      </a:r>
                    </a:p>
                  </a:txBody>
                  <a:tcPr marL="0" marR="0" marT="0" marB="0" anchor="b"/>
                </a:tc>
                <a:tc>
                  <a:txBody>
                    <a:bodyPr/>
                    <a:lstStyle/>
                    <a:p>
                      <a:pPr algn="l" fontAlgn="t"/>
                      <a:r>
                        <a:rPr lang="en-US" sz="1800" b="0" i="0" u="none" strike="noStrike">
                          <a:effectLst/>
                          <a:latin typeface="Arial" panose="020B0604020202020204" pitchFamily="34" charset="0"/>
                        </a:rPr>
                        <a:t>MATH</a:t>
                      </a:r>
                    </a:p>
                  </a:txBody>
                  <a:tcPr marL="0" marR="0" marT="0" marB="0"/>
                </a:tc>
                <a:tc>
                  <a:txBody>
                    <a:bodyPr/>
                    <a:lstStyle/>
                    <a:p>
                      <a:pPr algn="r" fontAlgn="b"/>
                      <a:r>
                        <a:rPr lang="en-US" sz="2400" b="0" i="0" u="none" strike="noStrike">
                          <a:effectLst/>
                          <a:latin typeface="Arial" panose="020B0604020202020204" pitchFamily="34" charset="0"/>
                        </a:rPr>
                        <a:t>157</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8</a:t>
                      </a:r>
                    </a:p>
                  </a:txBody>
                  <a:tcPr marL="0" marR="0" marT="0" marB="0" anchor="b"/>
                </a:tc>
                <a:tc>
                  <a:txBody>
                    <a:bodyPr/>
                    <a:lstStyle/>
                    <a:p>
                      <a:pPr algn="r" fontAlgn="b"/>
                      <a:r>
                        <a:rPr lang="en-US" sz="1800" b="0" i="0" u="none" strike="noStrike">
                          <a:effectLst/>
                          <a:latin typeface="Arial" panose="020B0604020202020204" pitchFamily="34" charset="0"/>
                        </a:rPr>
                        <a:t>11</a:t>
                      </a:r>
                    </a:p>
                  </a:txBody>
                  <a:tcPr marL="0" marR="0" marT="0" marB="0" anchor="b"/>
                </a:tc>
                <a:tc>
                  <a:txBody>
                    <a:bodyPr/>
                    <a:lstStyle/>
                    <a:p>
                      <a:pPr algn="r" fontAlgn="b"/>
                      <a:r>
                        <a:rPr lang="en-US" sz="1800" b="0" i="0" u="none" strike="noStrike">
                          <a:effectLst/>
                          <a:latin typeface="Arial" panose="020B0604020202020204" pitchFamily="34" charset="0"/>
                        </a:rPr>
                        <a:t>11</a:t>
                      </a:r>
                    </a:p>
                  </a:txBody>
                  <a:tcPr marL="0" marR="0" marT="0" marB="0" anchor="b"/>
                </a:tc>
                <a:tc>
                  <a:txBody>
                    <a:bodyPr/>
                    <a:lstStyle/>
                    <a:p>
                      <a:pPr algn="r" fontAlgn="b"/>
                      <a:r>
                        <a:rPr lang="en-US" sz="1800" b="0" i="0" u="none" strike="noStrike">
                          <a:effectLst/>
                          <a:latin typeface="Arial" panose="020B0604020202020204" pitchFamily="34" charset="0"/>
                        </a:rPr>
                        <a:t>59</a:t>
                      </a:r>
                    </a:p>
                  </a:txBody>
                  <a:tcPr marL="0" marR="0" marT="0" marB="0" anchor="b"/>
                </a:tc>
                <a:tc>
                  <a:txBody>
                    <a:bodyPr/>
                    <a:lstStyle/>
                    <a:p>
                      <a:pPr algn="r" fontAlgn="b"/>
                      <a:r>
                        <a:rPr lang="en-US" sz="1800" b="0" i="0" u="none" strike="noStrike">
                          <a:effectLst/>
                          <a:latin typeface="Arial" panose="020B0604020202020204" pitchFamily="34" charset="0"/>
                        </a:rPr>
                        <a:t>45</a:t>
                      </a:r>
                    </a:p>
                  </a:txBody>
                  <a:tcPr marL="0" marR="0" marT="0" marB="0" anchor="b"/>
                </a:tc>
                <a:tc>
                  <a:txBody>
                    <a:bodyPr/>
                    <a:lstStyle/>
                    <a:p>
                      <a:pPr algn="r" fontAlgn="b"/>
                      <a:r>
                        <a:rPr lang="en-US" sz="1800" b="0" i="0" u="none" strike="noStrike">
                          <a:effectLst/>
                          <a:latin typeface="Arial" panose="020B0604020202020204" pitchFamily="34" charset="0"/>
                        </a:rPr>
                        <a:t>23</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67.4</a:t>
                      </a:r>
                    </a:p>
                  </a:txBody>
                  <a:tcPr marL="0" marR="0" marT="0" marB="0"/>
                </a:tc>
              </a:tr>
              <a:tr h="370840">
                <a:tc>
                  <a:txBody>
                    <a:bodyPr/>
                    <a:lstStyle/>
                    <a:p>
                      <a:pPr algn="l" fontAlgn="b"/>
                      <a:r>
                        <a:rPr lang="en-US" sz="1800" b="0" i="0" u="none" strike="noStrike">
                          <a:effectLst/>
                          <a:latin typeface="Arial" panose="020B0604020202020204" pitchFamily="34" charset="0"/>
                        </a:rPr>
                        <a:t>Life Skills</a:t>
                      </a:r>
                    </a:p>
                  </a:txBody>
                  <a:tcPr marL="0" marR="0" marT="0" marB="0" anchor="b"/>
                </a:tc>
                <a:tc>
                  <a:txBody>
                    <a:bodyPr/>
                    <a:lstStyle/>
                    <a:p>
                      <a:pPr algn="l" fontAlgn="t"/>
                      <a:r>
                        <a:rPr lang="en-US" sz="1800" b="0" i="0" u="none" strike="noStrike">
                          <a:effectLst/>
                          <a:latin typeface="Arial" panose="020B0604020202020204" pitchFamily="34" charset="0"/>
                        </a:rPr>
                        <a:t>LSFIP</a:t>
                      </a:r>
                    </a:p>
                  </a:txBody>
                  <a:tcPr marL="0" marR="0" marT="0" marB="0"/>
                </a:tc>
                <a:tc>
                  <a:txBody>
                    <a:bodyPr/>
                    <a:lstStyle/>
                    <a:p>
                      <a:pPr algn="r" fontAlgn="b"/>
                      <a:r>
                        <a:rPr lang="en-US" sz="2400" b="0" i="0" u="none" strike="noStrike">
                          <a:effectLst/>
                          <a:latin typeface="Arial" panose="020B0604020202020204" pitchFamily="34" charset="0"/>
                        </a:rPr>
                        <a:t>157</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4</a:t>
                      </a:r>
                    </a:p>
                  </a:txBody>
                  <a:tcPr marL="0" marR="0" marT="0" marB="0" anchor="b"/>
                </a:tc>
                <a:tc>
                  <a:txBody>
                    <a:bodyPr/>
                    <a:lstStyle/>
                    <a:p>
                      <a:pPr algn="r" fontAlgn="b"/>
                      <a:r>
                        <a:rPr lang="en-US" sz="1800" b="0" i="0" u="none" strike="noStrike">
                          <a:effectLst/>
                          <a:latin typeface="Arial" panose="020B0604020202020204" pitchFamily="34" charset="0"/>
                        </a:rPr>
                        <a:t>19</a:t>
                      </a:r>
                    </a:p>
                  </a:txBody>
                  <a:tcPr marL="0" marR="0" marT="0" marB="0" anchor="b"/>
                </a:tc>
                <a:tc>
                  <a:txBody>
                    <a:bodyPr/>
                    <a:lstStyle/>
                    <a:p>
                      <a:pPr algn="r" fontAlgn="b"/>
                      <a:r>
                        <a:rPr lang="en-US" sz="1800" b="0" i="0" u="none" strike="noStrike">
                          <a:effectLst/>
                          <a:latin typeface="Arial" panose="020B0604020202020204" pitchFamily="34" charset="0"/>
                        </a:rPr>
                        <a:t>58</a:t>
                      </a:r>
                    </a:p>
                  </a:txBody>
                  <a:tcPr marL="0" marR="0" marT="0" marB="0" anchor="b"/>
                </a:tc>
                <a:tc>
                  <a:txBody>
                    <a:bodyPr/>
                    <a:lstStyle/>
                    <a:p>
                      <a:pPr algn="r" fontAlgn="b"/>
                      <a:r>
                        <a:rPr lang="en-US" sz="1800" b="0" i="0" u="none" strike="noStrike" dirty="0">
                          <a:effectLst/>
                          <a:latin typeface="Arial" panose="020B0604020202020204" pitchFamily="34" charset="0"/>
                        </a:rPr>
                        <a:t>58</a:t>
                      </a:r>
                    </a:p>
                  </a:txBody>
                  <a:tcPr marL="0" marR="0" marT="0" marB="0" anchor="b"/>
                </a:tc>
                <a:tc>
                  <a:txBody>
                    <a:bodyPr/>
                    <a:lstStyle/>
                    <a:p>
                      <a:pPr algn="r" fontAlgn="b"/>
                      <a:r>
                        <a:rPr lang="en-US" sz="1800" b="0" i="0" u="none" strike="noStrike">
                          <a:effectLst/>
                          <a:latin typeface="Arial" panose="020B0604020202020204" pitchFamily="34" charset="0"/>
                        </a:rPr>
                        <a:t>18</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69.3</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18</a:t>
            </a:fld>
            <a:endParaRPr lang="en-ZA"/>
          </a:p>
        </p:txBody>
      </p:sp>
      <p:pic>
        <p:nvPicPr>
          <p:cNvPr id="7" name="Picture 6"/>
          <p:cNvPicPr/>
          <p:nvPr/>
        </p:nvPicPr>
        <p:blipFill>
          <a:blip r:embed="rId3" cstate="print"/>
          <a:srcRect/>
          <a:stretch>
            <a:fillRect/>
          </a:stretch>
        </p:blipFill>
        <p:spPr bwMode="auto">
          <a:xfrm>
            <a:off x="611560" y="503238"/>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480219"/>
            <a:ext cx="685800" cy="685800"/>
          </a:xfrm>
          <a:prstGeom prst="rect">
            <a:avLst/>
          </a:prstGeom>
          <a:noFill/>
          <a:ln w="9525">
            <a:noFill/>
            <a:miter lim="800000"/>
            <a:headEnd/>
            <a:tailEnd/>
          </a:ln>
        </p:spPr>
      </p:pic>
    </p:spTree>
    <p:extLst>
      <p:ext uri="{BB962C8B-B14F-4D97-AF65-F5344CB8AC3E}">
        <p14:creationId xmlns:p14="http://schemas.microsoft.com/office/powerpoint/2010/main" val="1577479645"/>
      </p:ext>
    </p:extLst>
  </p:cSld>
  <p:clrMapOvr>
    <a:masterClrMapping/>
  </p:clrMapOvr>
  <p:transition advTm="15000">
    <p:wedge/>
    <p:sndAc>
      <p:stSnd>
        <p:snd r:embed="rId2" name="applause.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7343"/>
            <a:ext cx="8229600" cy="1143000"/>
          </a:xfrm>
        </p:spPr>
        <p:txBody>
          <a:bodyPr>
            <a:normAutofit fontScale="90000"/>
          </a:bodyPr>
          <a:lstStyle/>
          <a:p>
            <a:r>
              <a:rPr lang="en-US" dirty="0"/>
              <a:t>TERM  ONE  PERFORMANCE</a:t>
            </a:r>
            <a:br>
              <a:rPr lang="en-US" dirty="0"/>
            </a:br>
            <a:r>
              <a:rPr lang="en-US" dirty="0"/>
              <a:t>GRADE </a:t>
            </a:r>
            <a:r>
              <a:rPr lang="en-US" dirty="0" smtClean="0"/>
              <a:t>TWO  </a:t>
            </a:r>
            <a:r>
              <a:rPr lang="en-US" dirty="0"/>
              <a:t>2015</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88931898"/>
              </p:ext>
            </p:extLst>
          </p:nvPr>
        </p:nvGraphicFramePr>
        <p:xfrm>
          <a:off x="457200" y="1412776"/>
          <a:ext cx="8229595" cy="4515976"/>
        </p:xfrm>
        <a:graphic>
          <a:graphicData uri="http://schemas.openxmlformats.org/drawingml/2006/table">
            <a:tbl>
              <a:tblPr firstRow="1" bandRow="1">
                <a:tableStyleId>{5C22544A-7EE6-4342-B048-85BDC9FD1C3A}</a:tableStyleId>
              </a:tblPr>
              <a:tblGrid>
                <a:gridCol w="748145"/>
                <a:gridCol w="748145"/>
                <a:gridCol w="748145"/>
                <a:gridCol w="748145"/>
                <a:gridCol w="748145"/>
                <a:gridCol w="748145"/>
                <a:gridCol w="748145"/>
                <a:gridCol w="748145"/>
                <a:gridCol w="748145"/>
                <a:gridCol w="549847"/>
                <a:gridCol w="946443"/>
              </a:tblGrid>
              <a:tr h="1224136">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370840">
                <a:tc>
                  <a:txBody>
                    <a:bodyPr/>
                    <a:lstStyle/>
                    <a:p>
                      <a:pPr algn="l" fontAlgn="b"/>
                      <a:r>
                        <a:rPr lang="en-US" sz="2400" b="0" i="0" u="none" strike="noStrike" dirty="0">
                          <a:effectLst/>
                          <a:latin typeface="Arial" panose="020B0604020202020204" pitchFamily="34" charset="0"/>
                        </a:rPr>
                        <a:t>English</a:t>
                      </a:r>
                    </a:p>
                  </a:txBody>
                  <a:tcPr marL="0" marR="0" marT="0" marB="0" anchor="b"/>
                </a:tc>
                <a:tc>
                  <a:txBody>
                    <a:bodyPr/>
                    <a:lstStyle/>
                    <a:p>
                      <a:pPr algn="l" fontAlgn="t"/>
                      <a:r>
                        <a:rPr lang="en-US" sz="2400" b="0" i="0" u="none" strike="noStrike" dirty="0">
                          <a:effectLst/>
                          <a:latin typeface="Arial" panose="020B0604020202020204" pitchFamily="34" charset="0"/>
                        </a:rPr>
                        <a:t>ENGHL</a:t>
                      </a:r>
                    </a:p>
                  </a:txBody>
                  <a:tcPr marL="0" marR="0" marT="0" marB="0"/>
                </a:tc>
                <a:tc>
                  <a:txBody>
                    <a:bodyPr/>
                    <a:lstStyle/>
                    <a:p>
                      <a:pPr algn="r" fontAlgn="b"/>
                      <a:r>
                        <a:rPr lang="en-US" sz="2400" b="0" i="0" u="none" strike="noStrike" dirty="0">
                          <a:effectLst/>
                          <a:latin typeface="Arial" panose="020B0604020202020204" pitchFamily="34" charset="0"/>
                        </a:rPr>
                        <a:t>168</a:t>
                      </a:r>
                    </a:p>
                  </a:txBody>
                  <a:tcPr marL="0" marR="0" marT="0" marB="0" anchor="b"/>
                </a:tc>
                <a:tc>
                  <a:txBody>
                    <a:bodyPr/>
                    <a:lstStyle/>
                    <a:p>
                      <a:pPr algn="r" fontAlgn="b"/>
                      <a:r>
                        <a:rPr lang="en-US" sz="2400" b="0" i="0" u="none" strike="noStrike" dirty="0">
                          <a:effectLst/>
                          <a:latin typeface="Arial" panose="020B0604020202020204" pitchFamily="34" charset="0"/>
                        </a:rPr>
                        <a:t>8</a:t>
                      </a:r>
                    </a:p>
                  </a:txBody>
                  <a:tcPr marL="0" marR="0" marT="0" marB="0" anchor="b"/>
                </a:tc>
                <a:tc>
                  <a:txBody>
                    <a:bodyPr/>
                    <a:lstStyle/>
                    <a:p>
                      <a:pPr algn="r" fontAlgn="b"/>
                      <a:r>
                        <a:rPr lang="en-US" sz="2400" b="0" i="0" u="none" strike="noStrike" dirty="0">
                          <a:effectLst/>
                          <a:latin typeface="Arial" panose="020B0604020202020204" pitchFamily="34" charset="0"/>
                        </a:rPr>
                        <a:t>13</a:t>
                      </a:r>
                    </a:p>
                  </a:txBody>
                  <a:tcPr marL="0" marR="0" marT="0" marB="0" anchor="b"/>
                </a:tc>
                <a:tc>
                  <a:txBody>
                    <a:bodyPr/>
                    <a:lstStyle/>
                    <a:p>
                      <a:pPr algn="r" fontAlgn="b"/>
                      <a:r>
                        <a:rPr lang="en-US" sz="2400" b="0" i="0" u="none" strike="noStrike" dirty="0">
                          <a:effectLst/>
                          <a:latin typeface="Arial" panose="020B0604020202020204" pitchFamily="34" charset="0"/>
                        </a:rPr>
                        <a:t>19</a:t>
                      </a:r>
                    </a:p>
                  </a:txBody>
                  <a:tcPr marL="0" marR="0" marT="0" marB="0" anchor="b"/>
                </a:tc>
                <a:tc>
                  <a:txBody>
                    <a:bodyPr/>
                    <a:lstStyle/>
                    <a:p>
                      <a:pPr algn="r" fontAlgn="b"/>
                      <a:r>
                        <a:rPr lang="en-US" sz="2400" b="0" i="0" u="none" strike="noStrike" dirty="0">
                          <a:effectLst/>
                          <a:latin typeface="Arial" panose="020B0604020202020204" pitchFamily="34" charset="0"/>
                        </a:rPr>
                        <a:t>32</a:t>
                      </a:r>
                    </a:p>
                  </a:txBody>
                  <a:tcPr marL="0" marR="0" marT="0" marB="0" anchor="b"/>
                </a:tc>
                <a:tc>
                  <a:txBody>
                    <a:bodyPr/>
                    <a:lstStyle/>
                    <a:p>
                      <a:pPr algn="r" fontAlgn="b"/>
                      <a:r>
                        <a:rPr lang="en-US" sz="2400" b="0" i="0" u="none" strike="noStrike" dirty="0">
                          <a:effectLst/>
                          <a:latin typeface="Arial" panose="020B0604020202020204" pitchFamily="34" charset="0"/>
                        </a:rPr>
                        <a:t>29</a:t>
                      </a:r>
                    </a:p>
                  </a:txBody>
                  <a:tcPr marL="0" marR="0" marT="0" marB="0" anchor="b"/>
                </a:tc>
                <a:tc>
                  <a:txBody>
                    <a:bodyPr/>
                    <a:lstStyle/>
                    <a:p>
                      <a:pPr algn="r" fontAlgn="b"/>
                      <a:r>
                        <a:rPr lang="en-US" sz="2400" b="0" i="0" u="none" strike="noStrike" dirty="0">
                          <a:effectLst/>
                          <a:latin typeface="Arial" panose="020B0604020202020204" pitchFamily="34" charset="0"/>
                        </a:rPr>
                        <a:t>33</a:t>
                      </a:r>
                    </a:p>
                  </a:txBody>
                  <a:tcPr marL="0" marR="0" marT="0" marB="0" anchor="b"/>
                </a:tc>
                <a:tc>
                  <a:txBody>
                    <a:bodyPr/>
                    <a:lstStyle/>
                    <a:p>
                      <a:pPr algn="r" fontAlgn="b"/>
                      <a:r>
                        <a:rPr lang="en-US" sz="2400" b="0" i="0" u="none" strike="noStrike" dirty="0">
                          <a:effectLst/>
                          <a:latin typeface="Arial" panose="020B0604020202020204" pitchFamily="34" charset="0"/>
                        </a:rPr>
                        <a:t>34</a:t>
                      </a:r>
                    </a:p>
                  </a:txBody>
                  <a:tcPr marL="0" marR="0" marT="0" marB="0" anchor="b"/>
                </a:tc>
                <a:tc>
                  <a:txBody>
                    <a:bodyPr/>
                    <a:lstStyle/>
                    <a:p>
                      <a:pPr algn="ctr" fontAlgn="t"/>
                      <a:r>
                        <a:rPr lang="en-US" sz="3200" b="1" i="0" u="none" strike="noStrike" dirty="0">
                          <a:solidFill>
                            <a:srgbClr val="0000FF"/>
                          </a:solidFill>
                          <a:effectLst/>
                          <a:latin typeface="Arial" panose="020B0604020202020204" pitchFamily="34" charset="0"/>
                        </a:rPr>
                        <a:t>62.7</a:t>
                      </a:r>
                    </a:p>
                  </a:txBody>
                  <a:tcPr marL="0" marR="0" marT="0" marB="0"/>
                </a:tc>
              </a:tr>
              <a:tr h="370840">
                <a:tc>
                  <a:txBody>
                    <a:bodyPr/>
                    <a:lstStyle/>
                    <a:p>
                      <a:pPr algn="l" fontAlgn="b"/>
                      <a:r>
                        <a:rPr lang="en-US" sz="2400" b="0" i="0" u="none" strike="noStrike">
                          <a:effectLst/>
                          <a:latin typeface="Arial" panose="020B0604020202020204" pitchFamily="34" charset="0"/>
                        </a:rPr>
                        <a:t>Afrikaans</a:t>
                      </a:r>
                    </a:p>
                  </a:txBody>
                  <a:tcPr marL="0" marR="0" marT="0" marB="0" anchor="b"/>
                </a:tc>
                <a:tc>
                  <a:txBody>
                    <a:bodyPr/>
                    <a:lstStyle/>
                    <a:p>
                      <a:pPr algn="l" fontAlgn="t"/>
                      <a:r>
                        <a:rPr lang="en-US" sz="2400" b="0" i="0" u="none" strike="noStrike">
                          <a:effectLst/>
                          <a:latin typeface="Arial" panose="020B0604020202020204" pitchFamily="34" charset="0"/>
                        </a:rPr>
                        <a:t>AFRFA</a:t>
                      </a:r>
                    </a:p>
                  </a:txBody>
                  <a:tcPr marL="0" marR="0" marT="0" marB="0"/>
                </a:tc>
                <a:tc>
                  <a:txBody>
                    <a:bodyPr/>
                    <a:lstStyle/>
                    <a:p>
                      <a:pPr algn="r" fontAlgn="b"/>
                      <a:r>
                        <a:rPr lang="en-US" sz="2400" b="0" i="0" u="none" strike="noStrike">
                          <a:effectLst/>
                          <a:latin typeface="Arial" panose="020B0604020202020204" pitchFamily="34" charset="0"/>
                        </a:rPr>
                        <a:t>168</a:t>
                      </a:r>
                    </a:p>
                  </a:txBody>
                  <a:tcPr marL="0" marR="0" marT="0" marB="0" anchor="b"/>
                </a:tc>
                <a:tc>
                  <a:txBody>
                    <a:bodyPr/>
                    <a:lstStyle/>
                    <a:p>
                      <a:pPr algn="r" fontAlgn="b"/>
                      <a:r>
                        <a:rPr lang="en-US" sz="2400" b="0" i="0" u="none" strike="noStrike">
                          <a:effectLst/>
                          <a:latin typeface="Arial" panose="020B0604020202020204" pitchFamily="34" charset="0"/>
                        </a:rPr>
                        <a:t>13</a:t>
                      </a:r>
                    </a:p>
                  </a:txBody>
                  <a:tcPr marL="0" marR="0" marT="0" marB="0" anchor="b"/>
                </a:tc>
                <a:tc>
                  <a:txBody>
                    <a:bodyPr/>
                    <a:lstStyle/>
                    <a:p>
                      <a:pPr algn="r" fontAlgn="b"/>
                      <a:r>
                        <a:rPr lang="en-US" sz="2400" b="0" i="0" u="none" strike="noStrike">
                          <a:effectLst/>
                          <a:latin typeface="Arial" panose="020B0604020202020204" pitchFamily="34" charset="0"/>
                        </a:rPr>
                        <a:t>22</a:t>
                      </a:r>
                    </a:p>
                  </a:txBody>
                  <a:tcPr marL="0" marR="0" marT="0" marB="0" anchor="b"/>
                </a:tc>
                <a:tc>
                  <a:txBody>
                    <a:bodyPr/>
                    <a:lstStyle/>
                    <a:p>
                      <a:pPr algn="r" fontAlgn="b"/>
                      <a:r>
                        <a:rPr lang="en-US" sz="2400" b="0" i="0" u="none" strike="noStrike">
                          <a:effectLst/>
                          <a:latin typeface="Arial" panose="020B0604020202020204" pitchFamily="34" charset="0"/>
                        </a:rPr>
                        <a:t>47</a:t>
                      </a:r>
                    </a:p>
                  </a:txBody>
                  <a:tcPr marL="0" marR="0" marT="0" marB="0" anchor="b"/>
                </a:tc>
                <a:tc>
                  <a:txBody>
                    <a:bodyPr/>
                    <a:lstStyle/>
                    <a:p>
                      <a:pPr algn="r" fontAlgn="b"/>
                      <a:r>
                        <a:rPr lang="en-US" sz="2400" b="0" i="0" u="none" strike="noStrike">
                          <a:effectLst/>
                          <a:latin typeface="Arial" panose="020B0604020202020204" pitchFamily="34" charset="0"/>
                        </a:rPr>
                        <a:t>33</a:t>
                      </a:r>
                    </a:p>
                  </a:txBody>
                  <a:tcPr marL="0" marR="0" marT="0" marB="0" anchor="b"/>
                </a:tc>
                <a:tc>
                  <a:txBody>
                    <a:bodyPr/>
                    <a:lstStyle/>
                    <a:p>
                      <a:pPr algn="r" fontAlgn="b"/>
                      <a:r>
                        <a:rPr lang="en-US" sz="2400" b="0" i="0" u="none" strike="noStrike">
                          <a:effectLst/>
                          <a:latin typeface="Arial" panose="020B0604020202020204" pitchFamily="34" charset="0"/>
                        </a:rPr>
                        <a:t>26</a:t>
                      </a:r>
                    </a:p>
                  </a:txBody>
                  <a:tcPr marL="0" marR="0" marT="0" marB="0" anchor="b"/>
                </a:tc>
                <a:tc>
                  <a:txBody>
                    <a:bodyPr/>
                    <a:lstStyle/>
                    <a:p>
                      <a:pPr algn="r" fontAlgn="b"/>
                      <a:r>
                        <a:rPr lang="en-US" sz="2400" b="0" i="0" u="none" strike="noStrike">
                          <a:effectLst/>
                          <a:latin typeface="Arial" panose="020B0604020202020204" pitchFamily="34" charset="0"/>
                        </a:rPr>
                        <a:t>11</a:t>
                      </a:r>
                    </a:p>
                  </a:txBody>
                  <a:tcPr marL="0" marR="0" marT="0" marB="0" anchor="b"/>
                </a:tc>
                <a:tc>
                  <a:txBody>
                    <a:bodyPr/>
                    <a:lstStyle/>
                    <a:p>
                      <a:pPr algn="r" fontAlgn="b"/>
                      <a:r>
                        <a:rPr lang="en-US" sz="2400" b="0" i="0" u="none" strike="noStrike">
                          <a:effectLst/>
                          <a:latin typeface="Arial" panose="020B0604020202020204" pitchFamily="34" charset="0"/>
                        </a:rPr>
                        <a:t>16</a:t>
                      </a:r>
                    </a:p>
                  </a:txBody>
                  <a:tcPr marL="0" marR="0" marT="0" marB="0" anchor="b"/>
                </a:tc>
                <a:tc>
                  <a:txBody>
                    <a:bodyPr/>
                    <a:lstStyle/>
                    <a:p>
                      <a:pPr algn="ctr" fontAlgn="t"/>
                      <a:r>
                        <a:rPr lang="en-US" sz="3200" b="1" i="0" u="none" strike="noStrike" dirty="0">
                          <a:solidFill>
                            <a:srgbClr val="0000FF"/>
                          </a:solidFill>
                          <a:effectLst/>
                          <a:latin typeface="Arial" panose="020B0604020202020204" pitchFamily="34" charset="0"/>
                        </a:rPr>
                        <a:t>52.1</a:t>
                      </a:r>
                    </a:p>
                  </a:txBody>
                  <a:tcPr marL="0" marR="0" marT="0" marB="0"/>
                </a:tc>
              </a:tr>
              <a:tr h="370840">
                <a:tc>
                  <a:txBody>
                    <a:bodyPr/>
                    <a:lstStyle/>
                    <a:p>
                      <a:pPr algn="l" fontAlgn="b"/>
                      <a:r>
                        <a:rPr lang="en-US" sz="2400" b="0" i="0" u="none" strike="noStrike">
                          <a:effectLst/>
                          <a:latin typeface="Arial" panose="020B0604020202020204" pitchFamily="34" charset="0"/>
                        </a:rPr>
                        <a:t>Mathematics</a:t>
                      </a:r>
                    </a:p>
                  </a:txBody>
                  <a:tcPr marL="0" marR="0" marT="0" marB="0" anchor="b"/>
                </a:tc>
                <a:tc>
                  <a:txBody>
                    <a:bodyPr/>
                    <a:lstStyle/>
                    <a:p>
                      <a:pPr algn="l" fontAlgn="t"/>
                      <a:r>
                        <a:rPr lang="en-US" sz="2400" b="0" i="0" u="none" strike="noStrike">
                          <a:effectLst/>
                          <a:latin typeface="Arial" panose="020B0604020202020204" pitchFamily="34" charset="0"/>
                        </a:rPr>
                        <a:t>MATH</a:t>
                      </a:r>
                    </a:p>
                  </a:txBody>
                  <a:tcPr marL="0" marR="0" marT="0" marB="0"/>
                </a:tc>
                <a:tc>
                  <a:txBody>
                    <a:bodyPr/>
                    <a:lstStyle/>
                    <a:p>
                      <a:pPr algn="r" fontAlgn="b"/>
                      <a:r>
                        <a:rPr lang="en-US" sz="2400" b="0" i="0" u="none" strike="noStrike">
                          <a:effectLst/>
                          <a:latin typeface="Arial" panose="020B0604020202020204" pitchFamily="34" charset="0"/>
                        </a:rPr>
                        <a:t>168</a:t>
                      </a:r>
                    </a:p>
                  </a:txBody>
                  <a:tcPr marL="0" marR="0" marT="0" marB="0" anchor="b"/>
                </a:tc>
                <a:tc>
                  <a:txBody>
                    <a:bodyPr/>
                    <a:lstStyle/>
                    <a:p>
                      <a:pPr algn="r" fontAlgn="b"/>
                      <a:r>
                        <a:rPr lang="en-US" sz="2400" b="0" i="0" u="none" strike="noStrike">
                          <a:effectLst/>
                          <a:latin typeface="Arial" panose="020B0604020202020204" pitchFamily="34" charset="0"/>
                        </a:rPr>
                        <a:t>3</a:t>
                      </a:r>
                    </a:p>
                  </a:txBody>
                  <a:tcPr marL="0" marR="0" marT="0" marB="0" anchor="b"/>
                </a:tc>
                <a:tc>
                  <a:txBody>
                    <a:bodyPr/>
                    <a:lstStyle/>
                    <a:p>
                      <a:pPr algn="r" fontAlgn="b"/>
                      <a:r>
                        <a:rPr lang="en-US" sz="2400" b="0" i="0" u="none" strike="noStrike">
                          <a:effectLst/>
                          <a:latin typeface="Arial" panose="020B0604020202020204" pitchFamily="34" charset="0"/>
                        </a:rPr>
                        <a:t>7</a:t>
                      </a:r>
                    </a:p>
                  </a:txBody>
                  <a:tcPr marL="0" marR="0" marT="0" marB="0" anchor="b"/>
                </a:tc>
                <a:tc>
                  <a:txBody>
                    <a:bodyPr/>
                    <a:lstStyle/>
                    <a:p>
                      <a:pPr algn="r" fontAlgn="b"/>
                      <a:r>
                        <a:rPr lang="en-US" sz="2400" b="0" i="0" u="none" strike="noStrike">
                          <a:effectLst/>
                          <a:latin typeface="Arial" panose="020B0604020202020204" pitchFamily="34" charset="0"/>
                        </a:rPr>
                        <a:t>19</a:t>
                      </a:r>
                    </a:p>
                  </a:txBody>
                  <a:tcPr marL="0" marR="0" marT="0" marB="0" anchor="b"/>
                </a:tc>
                <a:tc>
                  <a:txBody>
                    <a:bodyPr/>
                    <a:lstStyle/>
                    <a:p>
                      <a:pPr algn="r" fontAlgn="b"/>
                      <a:r>
                        <a:rPr lang="en-US" sz="2400" b="0" i="0" u="none" strike="noStrike">
                          <a:effectLst/>
                          <a:latin typeface="Arial" panose="020B0604020202020204" pitchFamily="34" charset="0"/>
                        </a:rPr>
                        <a:t>25</a:t>
                      </a:r>
                    </a:p>
                  </a:txBody>
                  <a:tcPr marL="0" marR="0" marT="0" marB="0" anchor="b"/>
                </a:tc>
                <a:tc>
                  <a:txBody>
                    <a:bodyPr/>
                    <a:lstStyle/>
                    <a:p>
                      <a:pPr algn="r" fontAlgn="b"/>
                      <a:r>
                        <a:rPr lang="en-US" sz="2400" b="0" i="0" u="none" strike="noStrike">
                          <a:effectLst/>
                          <a:latin typeface="Arial" panose="020B0604020202020204" pitchFamily="34" charset="0"/>
                        </a:rPr>
                        <a:t>25</a:t>
                      </a:r>
                    </a:p>
                  </a:txBody>
                  <a:tcPr marL="0" marR="0" marT="0" marB="0" anchor="b"/>
                </a:tc>
                <a:tc>
                  <a:txBody>
                    <a:bodyPr/>
                    <a:lstStyle/>
                    <a:p>
                      <a:pPr algn="r" fontAlgn="b"/>
                      <a:r>
                        <a:rPr lang="en-US" sz="2400" b="0" i="0" u="none" strike="noStrike">
                          <a:effectLst/>
                          <a:latin typeface="Arial" panose="020B0604020202020204" pitchFamily="34" charset="0"/>
                        </a:rPr>
                        <a:t>27</a:t>
                      </a:r>
                    </a:p>
                  </a:txBody>
                  <a:tcPr marL="0" marR="0" marT="0" marB="0" anchor="b"/>
                </a:tc>
                <a:tc>
                  <a:txBody>
                    <a:bodyPr/>
                    <a:lstStyle/>
                    <a:p>
                      <a:pPr algn="r" fontAlgn="b"/>
                      <a:r>
                        <a:rPr lang="en-US" sz="2400" b="0" i="0" u="none" strike="noStrike">
                          <a:effectLst/>
                          <a:latin typeface="Arial" panose="020B0604020202020204" pitchFamily="34" charset="0"/>
                        </a:rPr>
                        <a:t>62</a:t>
                      </a:r>
                    </a:p>
                  </a:txBody>
                  <a:tcPr marL="0" marR="0" marT="0" marB="0" anchor="b"/>
                </a:tc>
                <a:tc>
                  <a:txBody>
                    <a:bodyPr/>
                    <a:lstStyle/>
                    <a:p>
                      <a:pPr algn="ctr" fontAlgn="t"/>
                      <a:r>
                        <a:rPr lang="en-US" sz="3200" b="1" i="0" u="none" strike="noStrike" dirty="0">
                          <a:solidFill>
                            <a:srgbClr val="0000FF"/>
                          </a:solidFill>
                          <a:effectLst/>
                          <a:latin typeface="Arial" panose="020B0604020202020204" pitchFamily="34" charset="0"/>
                        </a:rPr>
                        <a:t>69.6</a:t>
                      </a:r>
                    </a:p>
                  </a:txBody>
                  <a:tcPr marL="0" marR="0" marT="0" marB="0"/>
                </a:tc>
              </a:tr>
              <a:tr h="370840">
                <a:tc>
                  <a:txBody>
                    <a:bodyPr/>
                    <a:lstStyle/>
                    <a:p>
                      <a:pPr algn="l" fontAlgn="b"/>
                      <a:r>
                        <a:rPr lang="en-US" sz="2400" b="0" i="0" u="none" strike="noStrike">
                          <a:effectLst/>
                          <a:latin typeface="Arial" panose="020B0604020202020204" pitchFamily="34" charset="0"/>
                        </a:rPr>
                        <a:t>Life Skills</a:t>
                      </a:r>
                    </a:p>
                  </a:txBody>
                  <a:tcPr marL="0" marR="0" marT="0" marB="0" anchor="b"/>
                </a:tc>
                <a:tc>
                  <a:txBody>
                    <a:bodyPr/>
                    <a:lstStyle/>
                    <a:p>
                      <a:pPr algn="l" fontAlgn="t"/>
                      <a:r>
                        <a:rPr lang="en-US" sz="2400" b="0" i="0" u="none" strike="noStrike">
                          <a:effectLst/>
                          <a:latin typeface="Arial" panose="020B0604020202020204" pitchFamily="34" charset="0"/>
                        </a:rPr>
                        <a:t>LSFIP</a:t>
                      </a:r>
                    </a:p>
                  </a:txBody>
                  <a:tcPr marL="0" marR="0" marT="0" marB="0"/>
                </a:tc>
                <a:tc>
                  <a:txBody>
                    <a:bodyPr/>
                    <a:lstStyle/>
                    <a:p>
                      <a:pPr algn="r" fontAlgn="b"/>
                      <a:r>
                        <a:rPr lang="en-US" sz="2400" b="0" i="0" u="none" strike="noStrike">
                          <a:effectLst/>
                          <a:latin typeface="Arial" panose="020B0604020202020204" pitchFamily="34" charset="0"/>
                        </a:rPr>
                        <a:t>168</a:t>
                      </a:r>
                    </a:p>
                  </a:txBody>
                  <a:tcPr marL="0" marR="0" marT="0" marB="0" anchor="b"/>
                </a:tc>
                <a:tc>
                  <a:txBody>
                    <a:bodyPr/>
                    <a:lstStyle/>
                    <a:p>
                      <a:pPr algn="r" fontAlgn="b"/>
                      <a:r>
                        <a:rPr lang="en-US" sz="2400" b="0" i="0" u="none" strike="noStrike">
                          <a:effectLst/>
                          <a:latin typeface="Arial" panose="020B0604020202020204" pitchFamily="34" charset="0"/>
                        </a:rPr>
                        <a:t>3</a:t>
                      </a:r>
                    </a:p>
                  </a:txBody>
                  <a:tcPr marL="0" marR="0" marT="0" marB="0" anchor="b"/>
                </a:tc>
                <a:tc>
                  <a:txBody>
                    <a:bodyPr/>
                    <a:lstStyle/>
                    <a:p>
                      <a:pPr algn="r" fontAlgn="b"/>
                      <a:r>
                        <a:rPr lang="en-US" sz="2400" b="0" i="0" u="none" strike="noStrike">
                          <a:effectLst/>
                          <a:latin typeface="Arial" panose="020B0604020202020204" pitchFamily="34" charset="0"/>
                        </a:rPr>
                        <a:t>5</a:t>
                      </a:r>
                    </a:p>
                  </a:txBody>
                  <a:tcPr marL="0" marR="0" marT="0" marB="0" anchor="b"/>
                </a:tc>
                <a:tc>
                  <a:txBody>
                    <a:bodyPr/>
                    <a:lstStyle/>
                    <a:p>
                      <a:pPr algn="r" fontAlgn="b"/>
                      <a:r>
                        <a:rPr lang="en-US" sz="2400" b="0" i="0" u="none" strike="noStrike">
                          <a:effectLst/>
                          <a:latin typeface="Arial" panose="020B0604020202020204" pitchFamily="34" charset="0"/>
                        </a:rPr>
                        <a:t>10</a:t>
                      </a:r>
                    </a:p>
                  </a:txBody>
                  <a:tcPr marL="0" marR="0" marT="0" marB="0" anchor="b"/>
                </a:tc>
                <a:tc>
                  <a:txBody>
                    <a:bodyPr/>
                    <a:lstStyle/>
                    <a:p>
                      <a:pPr algn="r" fontAlgn="b"/>
                      <a:r>
                        <a:rPr lang="en-US" sz="2400" b="0" i="0" u="none" strike="noStrike">
                          <a:effectLst/>
                          <a:latin typeface="Arial" panose="020B0604020202020204" pitchFamily="34" charset="0"/>
                        </a:rPr>
                        <a:t>27</a:t>
                      </a:r>
                    </a:p>
                  </a:txBody>
                  <a:tcPr marL="0" marR="0" marT="0" marB="0" anchor="b"/>
                </a:tc>
                <a:tc>
                  <a:txBody>
                    <a:bodyPr/>
                    <a:lstStyle/>
                    <a:p>
                      <a:pPr algn="r" fontAlgn="b"/>
                      <a:r>
                        <a:rPr lang="en-US" sz="2400" b="0" i="0" u="none" strike="noStrike">
                          <a:effectLst/>
                          <a:latin typeface="Arial" panose="020B0604020202020204" pitchFamily="34" charset="0"/>
                        </a:rPr>
                        <a:t>37</a:t>
                      </a:r>
                    </a:p>
                  </a:txBody>
                  <a:tcPr marL="0" marR="0" marT="0" marB="0" anchor="b"/>
                </a:tc>
                <a:tc>
                  <a:txBody>
                    <a:bodyPr/>
                    <a:lstStyle/>
                    <a:p>
                      <a:pPr algn="r" fontAlgn="b"/>
                      <a:r>
                        <a:rPr lang="en-US" sz="2400" b="0" i="0" u="none" strike="noStrike">
                          <a:effectLst/>
                          <a:latin typeface="Arial" panose="020B0604020202020204" pitchFamily="34" charset="0"/>
                        </a:rPr>
                        <a:t>26</a:t>
                      </a:r>
                    </a:p>
                  </a:txBody>
                  <a:tcPr marL="0" marR="0" marT="0" marB="0" anchor="b"/>
                </a:tc>
                <a:tc>
                  <a:txBody>
                    <a:bodyPr/>
                    <a:lstStyle/>
                    <a:p>
                      <a:pPr algn="r" fontAlgn="b"/>
                      <a:r>
                        <a:rPr lang="en-US" sz="2400" b="0" i="0" u="none" strike="noStrike">
                          <a:effectLst/>
                          <a:latin typeface="Arial" panose="020B0604020202020204" pitchFamily="34" charset="0"/>
                        </a:rPr>
                        <a:t>60</a:t>
                      </a:r>
                    </a:p>
                  </a:txBody>
                  <a:tcPr marL="0" marR="0" marT="0" marB="0" anchor="b"/>
                </a:tc>
                <a:tc>
                  <a:txBody>
                    <a:bodyPr/>
                    <a:lstStyle/>
                    <a:p>
                      <a:pPr algn="ctr" fontAlgn="t"/>
                      <a:r>
                        <a:rPr lang="en-US" sz="3200" b="1" i="0" u="none" strike="noStrike" dirty="0">
                          <a:solidFill>
                            <a:srgbClr val="0000FF"/>
                          </a:solidFill>
                          <a:effectLst/>
                          <a:latin typeface="Arial" panose="020B0604020202020204" pitchFamily="34" charset="0"/>
                        </a:rPr>
                        <a:t>70.5</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19</a:t>
            </a:fld>
            <a:endParaRPr lang="en-ZA"/>
          </a:p>
        </p:txBody>
      </p:sp>
      <p:pic>
        <p:nvPicPr>
          <p:cNvPr id="9" name="Picture 8"/>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10" name="Picture 9"/>
          <p:cNvPicPr/>
          <p:nvPr/>
        </p:nvPicPr>
        <p:blipFill>
          <a:blip r:embed="rId3" cstate="print"/>
          <a:srcRect/>
          <a:stretch>
            <a:fillRect/>
          </a:stretch>
        </p:blipFill>
        <p:spPr bwMode="auto">
          <a:xfrm>
            <a:off x="8343900" y="423678"/>
            <a:ext cx="685800" cy="685800"/>
          </a:xfrm>
          <a:prstGeom prst="rect">
            <a:avLst/>
          </a:prstGeom>
          <a:noFill/>
          <a:ln w="9525">
            <a:noFill/>
            <a:miter lim="800000"/>
            <a:headEnd/>
            <a:tailEnd/>
          </a:ln>
        </p:spPr>
      </p:pic>
    </p:spTree>
    <p:extLst>
      <p:ext uri="{BB962C8B-B14F-4D97-AF65-F5344CB8AC3E}">
        <p14:creationId xmlns:p14="http://schemas.microsoft.com/office/powerpoint/2010/main" val="4204198826"/>
      </p:ext>
    </p:extLst>
  </p:cSld>
  <p:clrMapOvr>
    <a:masterClrMapping/>
  </p:clrMapOvr>
  <p:transition advTm="15000">
    <p:wedge/>
    <p:sndAc>
      <p:stSnd>
        <p:snd r:embed="rId2" name="applause.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rmAutofit lnSpcReduction="10000"/>
          </a:bodyPr>
          <a:lstStyle/>
          <a:p>
            <a:r>
              <a:rPr lang="en-US" dirty="0" smtClean="0"/>
              <a:t>SGB  - CONTINUED  SUPPORT</a:t>
            </a:r>
          </a:p>
          <a:p>
            <a:r>
              <a:rPr lang="en-US" dirty="0" smtClean="0"/>
              <a:t>PPS  STAFF  -  THE  REDS  /  THE  BLUES</a:t>
            </a:r>
          </a:p>
          <a:p>
            <a:r>
              <a:rPr lang="en-US" dirty="0" smtClean="0"/>
              <a:t>SMT -  DEPUTIES AND  HODS</a:t>
            </a:r>
          </a:p>
          <a:p>
            <a:r>
              <a:rPr lang="en-US" dirty="0" smtClean="0"/>
              <a:t>GRADE  COORDINATORS</a:t>
            </a:r>
          </a:p>
          <a:p>
            <a:r>
              <a:rPr lang="en-US" dirty="0" smtClean="0"/>
              <a:t>SUBJECT  TEACHERS</a:t>
            </a:r>
          </a:p>
          <a:p>
            <a:r>
              <a:rPr lang="en-US" dirty="0" smtClean="0"/>
              <a:t>ADMINISTRATORS</a:t>
            </a:r>
          </a:p>
          <a:p>
            <a:r>
              <a:rPr lang="en-US" dirty="0" smtClean="0"/>
              <a:t>EDUCATION PARTNERS</a:t>
            </a:r>
          </a:p>
          <a:p>
            <a:r>
              <a:rPr lang="en-US" dirty="0" smtClean="0"/>
              <a:t>COMMUNITY  MEMBERS</a:t>
            </a:r>
          </a:p>
          <a:p>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115272" y="456407"/>
            <a:ext cx="685800" cy="685800"/>
          </a:xfrm>
          <a:prstGeom prst="rect">
            <a:avLst/>
          </a:prstGeom>
          <a:noFill/>
          <a:ln w="9525">
            <a:noFill/>
            <a:miter lim="800000"/>
            <a:headEnd/>
            <a:tailEnd/>
          </a:ln>
        </p:spPr>
      </p:pic>
    </p:spTree>
    <p:extLst>
      <p:ext uri="{BB962C8B-B14F-4D97-AF65-F5344CB8AC3E}">
        <p14:creationId xmlns:p14="http://schemas.microsoft.com/office/powerpoint/2010/main" val="4109934387"/>
      </p:ext>
    </p:extLst>
  </p:cSld>
  <p:clrMapOvr>
    <a:masterClrMapping/>
  </p:clrMapOvr>
  <p:transition advTm="15000">
    <p:wedge/>
    <p:sndAc>
      <p:stSnd>
        <p:snd r:embed="rId2" name="applause.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TERM  ONE  PERFORMANCE</a:t>
            </a:r>
            <a:br>
              <a:rPr lang="en-US" dirty="0"/>
            </a:br>
            <a:r>
              <a:rPr lang="en-US" dirty="0"/>
              <a:t>GRADE </a:t>
            </a:r>
            <a:r>
              <a:rPr lang="en-US" dirty="0" smtClean="0"/>
              <a:t>THREE  </a:t>
            </a:r>
            <a:r>
              <a:rPr lang="en-US" dirty="0"/>
              <a:t>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55303875"/>
              </p:ext>
            </p:extLst>
          </p:nvPr>
        </p:nvGraphicFramePr>
        <p:xfrm>
          <a:off x="457200" y="1417636"/>
          <a:ext cx="8229595" cy="4583124"/>
        </p:xfrm>
        <a:graphic>
          <a:graphicData uri="http://schemas.openxmlformats.org/drawingml/2006/table">
            <a:tbl>
              <a:tblPr firstRow="1" bandRow="1">
                <a:tableStyleId>{5C22544A-7EE6-4342-B048-85BDC9FD1C3A}</a:tableStyleId>
              </a:tblPr>
              <a:tblGrid>
                <a:gridCol w="748145"/>
                <a:gridCol w="748145"/>
                <a:gridCol w="748145"/>
                <a:gridCol w="748145"/>
                <a:gridCol w="748145"/>
                <a:gridCol w="748145"/>
                <a:gridCol w="748145"/>
                <a:gridCol w="748145"/>
                <a:gridCol w="748145"/>
                <a:gridCol w="748145"/>
                <a:gridCol w="748145"/>
              </a:tblGrid>
              <a:tr h="1291284">
                <a:tc>
                  <a:txBody>
                    <a:bodyPr/>
                    <a:lstStyle/>
                    <a:p>
                      <a:pPr algn="r" fontAlgn="b"/>
                      <a:r>
                        <a:rPr lang="en-US" sz="1100" b="1" i="0" u="none" strike="noStrike" dirty="0">
                          <a:effectLst/>
                          <a:latin typeface="Arial" panose="020B0604020202020204" pitchFamily="34" charset="0"/>
                        </a:rPr>
                        <a:t>Subject</a:t>
                      </a:r>
                    </a:p>
                  </a:txBody>
                  <a:tcPr marL="0" marR="0" marT="0" marB="0" vert="vert270" anchor="b"/>
                </a:tc>
                <a:tc>
                  <a:txBody>
                    <a:bodyPr/>
                    <a:lstStyle/>
                    <a:p>
                      <a:pPr algn="r" fontAlgn="b"/>
                      <a:r>
                        <a:rPr lang="en-US" sz="11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1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1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1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100" b="1" i="0" u="none" strike="noStrike" dirty="0">
                          <a:effectLst/>
                          <a:latin typeface="Arial" panose="020B0604020202020204" pitchFamily="34" charset="0"/>
                        </a:rPr>
                        <a:t>Cal Subject Average</a:t>
                      </a:r>
                    </a:p>
                  </a:txBody>
                  <a:tcPr marL="0" marR="0" marT="0" marB="0" vert="vert270" anchor="b"/>
                </a:tc>
              </a:tr>
              <a:tr h="396959">
                <a:tc>
                  <a:txBody>
                    <a:bodyPr/>
                    <a:lstStyle/>
                    <a:p>
                      <a:pPr algn="l" fontAlgn="b"/>
                      <a:r>
                        <a:rPr lang="en-US" sz="2400" b="0" i="0" u="none" strike="noStrike" dirty="0">
                          <a:effectLst/>
                          <a:latin typeface="Arial" panose="020B0604020202020204" pitchFamily="34" charset="0"/>
                        </a:rPr>
                        <a:t>English</a:t>
                      </a:r>
                    </a:p>
                  </a:txBody>
                  <a:tcPr marL="0" marR="0" marT="0" marB="0" anchor="b"/>
                </a:tc>
                <a:tc>
                  <a:txBody>
                    <a:bodyPr/>
                    <a:lstStyle/>
                    <a:p>
                      <a:pPr algn="l" fontAlgn="t"/>
                      <a:r>
                        <a:rPr lang="en-US" sz="2400" b="0" i="0" u="none" strike="noStrike" dirty="0">
                          <a:effectLst/>
                          <a:latin typeface="Arial" panose="020B0604020202020204" pitchFamily="34" charset="0"/>
                        </a:rPr>
                        <a:t>ENGHL</a:t>
                      </a:r>
                    </a:p>
                  </a:txBody>
                  <a:tcPr marL="0" marR="0" marT="0" marB="0"/>
                </a:tc>
                <a:tc>
                  <a:txBody>
                    <a:bodyPr/>
                    <a:lstStyle/>
                    <a:p>
                      <a:pPr algn="r" fontAlgn="b"/>
                      <a:r>
                        <a:rPr lang="en-US" sz="2400" b="0" i="0" u="none" strike="noStrike" dirty="0">
                          <a:effectLst/>
                          <a:latin typeface="Arial" panose="020B0604020202020204" pitchFamily="34" charset="0"/>
                        </a:rPr>
                        <a:t>163</a:t>
                      </a:r>
                    </a:p>
                  </a:txBody>
                  <a:tcPr marL="0" marR="0" marT="0" marB="0" anchor="b"/>
                </a:tc>
                <a:tc>
                  <a:txBody>
                    <a:bodyPr/>
                    <a:lstStyle/>
                    <a:p>
                      <a:pPr algn="r" fontAlgn="b"/>
                      <a:r>
                        <a:rPr lang="en-US" sz="2400" b="0" i="0" u="none" strike="noStrike" dirty="0">
                          <a:effectLst/>
                          <a:latin typeface="Arial" panose="020B0604020202020204" pitchFamily="34" charset="0"/>
                        </a:rPr>
                        <a:t>7</a:t>
                      </a:r>
                    </a:p>
                  </a:txBody>
                  <a:tcPr marL="0" marR="0" marT="0" marB="0" anchor="b"/>
                </a:tc>
                <a:tc>
                  <a:txBody>
                    <a:bodyPr/>
                    <a:lstStyle/>
                    <a:p>
                      <a:pPr algn="r" fontAlgn="b"/>
                      <a:r>
                        <a:rPr lang="en-US" sz="2400" b="0" i="0" u="none" strike="noStrike" dirty="0">
                          <a:effectLst/>
                          <a:latin typeface="Arial" panose="020B0604020202020204" pitchFamily="34" charset="0"/>
                        </a:rPr>
                        <a:t>10</a:t>
                      </a:r>
                    </a:p>
                  </a:txBody>
                  <a:tcPr marL="0" marR="0" marT="0" marB="0" anchor="b"/>
                </a:tc>
                <a:tc>
                  <a:txBody>
                    <a:bodyPr/>
                    <a:lstStyle/>
                    <a:p>
                      <a:pPr algn="r" fontAlgn="b"/>
                      <a:r>
                        <a:rPr lang="en-US" sz="2400" b="0" i="0" u="none" strike="noStrike" dirty="0">
                          <a:effectLst/>
                          <a:latin typeface="Arial" panose="020B0604020202020204" pitchFamily="34" charset="0"/>
                        </a:rPr>
                        <a:t>22</a:t>
                      </a:r>
                    </a:p>
                  </a:txBody>
                  <a:tcPr marL="0" marR="0" marT="0" marB="0" anchor="b"/>
                </a:tc>
                <a:tc>
                  <a:txBody>
                    <a:bodyPr/>
                    <a:lstStyle/>
                    <a:p>
                      <a:pPr algn="r" fontAlgn="b"/>
                      <a:r>
                        <a:rPr lang="en-US" sz="2400" b="0" i="0" u="none" strike="noStrike" dirty="0">
                          <a:effectLst/>
                          <a:latin typeface="Arial" panose="020B0604020202020204" pitchFamily="34" charset="0"/>
                        </a:rPr>
                        <a:t>32</a:t>
                      </a:r>
                    </a:p>
                  </a:txBody>
                  <a:tcPr marL="0" marR="0" marT="0" marB="0" anchor="b"/>
                </a:tc>
                <a:tc>
                  <a:txBody>
                    <a:bodyPr/>
                    <a:lstStyle/>
                    <a:p>
                      <a:pPr algn="r" fontAlgn="b"/>
                      <a:r>
                        <a:rPr lang="en-US" sz="2400" b="0" i="0" u="none" strike="noStrike" dirty="0">
                          <a:effectLst/>
                          <a:latin typeface="Arial" panose="020B0604020202020204" pitchFamily="34" charset="0"/>
                        </a:rPr>
                        <a:t>35</a:t>
                      </a:r>
                    </a:p>
                  </a:txBody>
                  <a:tcPr marL="0" marR="0" marT="0" marB="0" anchor="b"/>
                </a:tc>
                <a:tc>
                  <a:txBody>
                    <a:bodyPr/>
                    <a:lstStyle/>
                    <a:p>
                      <a:pPr algn="r" fontAlgn="b"/>
                      <a:r>
                        <a:rPr lang="en-US" sz="2400" b="0" i="0" u="none" strike="noStrike" dirty="0">
                          <a:effectLst/>
                          <a:latin typeface="Arial" panose="020B0604020202020204" pitchFamily="34" charset="0"/>
                        </a:rPr>
                        <a:t>38</a:t>
                      </a:r>
                    </a:p>
                  </a:txBody>
                  <a:tcPr marL="0" marR="0" marT="0" marB="0" anchor="b"/>
                </a:tc>
                <a:tc>
                  <a:txBody>
                    <a:bodyPr/>
                    <a:lstStyle/>
                    <a:p>
                      <a:pPr algn="r" fontAlgn="b"/>
                      <a:r>
                        <a:rPr lang="en-US" sz="2400" b="0" i="0" u="none" strike="noStrike" dirty="0">
                          <a:effectLst/>
                          <a:latin typeface="Arial" panose="020B0604020202020204" pitchFamily="34" charset="0"/>
                        </a:rPr>
                        <a:t>19</a:t>
                      </a:r>
                    </a:p>
                  </a:txBody>
                  <a:tcPr marL="0" marR="0" marT="0" marB="0" anchor="b"/>
                </a:tc>
                <a:tc>
                  <a:txBody>
                    <a:bodyPr/>
                    <a:lstStyle/>
                    <a:p>
                      <a:pPr algn="ctr" fontAlgn="t"/>
                      <a:r>
                        <a:rPr lang="en-US" sz="2400" b="1" i="0" u="none" strike="noStrike" dirty="0">
                          <a:solidFill>
                            <a:srgbClr val="0000FF"/>
                          </a:solidFill>
                          <a:effectLst/>
                          <a:latin typeface="Arial" panose="020B0604020202020204" pitchFamily="34" charset="0"/>
                        </a:rPr>
                        <a:t>61.1</a:t>
                      </a:r>
                    </a:p>
                  </a:txBody>
                  <a:tcPr marL="0" marR="0" marT="0" marB="0"/>
                </a:tc>
              </a:tr>
              <a:tr h="396959">
                <a:tc>
                  <a:txBody>
                    <a:bodyPr/>
                    <a:lstStyle/>
                    <a:p>
                      <a:pPr algn="l" fontAlgn="b"/>
                      <a:r>
                        <a:rPr lang="en-US" sz="2400" b="0" i="0" u="none" strike="noStrike">
                          <a:effectLst/>
                          <a:latin typeface="Arial" panose="020B0604020202020204" pitchFamily="34" charset="0"/>
                        </a:rPr>
                        <a:t>Afrikaans</a:t>
                      </a:r>
                    </a:p>
                  </a:txBody>
                  <a:tcPr marL="0" marR="0" marT="0" marB="0" anchor="b"/>
                </a:tc>
                <a:tc>
                  <a:txBody>
                    <a:bodyPr/>
                    <a:lstStyle/>
                    <a:p>
                      <a:pPr algn="l" fontAlgn="t"/>
                      <a:r>
                        <a:rPr lang="en-US" sz="2400" b="0" i="0" u="none" strike="noStrike">
                          <a:effectLst/>
                          <a:latin typeface="Arial" panose="020B0604020202020204" pitchFamily="34" charset="0"/>
                        </a:rPr>
                        <a:t>AFRFA</a:t>
                      </a:r>
                    </a:p>
                  </a:txBody>
                  <a:tcPr marL="0" marR="0" marT="0" marB="0"/>
                </a:tc>
                <a:tc>
                  <a:txBody>
                    <a:bodyPr/>
                    <a:lstStyle/>
                    <a:p>
                      <a:pPr algn="r" fontAlgn="b"/>
                      <a:r>
                        <a:rPr lang="en-US" sz="2400" b="0" i="0" u="none" strike="noStrike">
                          <a:effectLst/>
                          <a:latin typeface="Arial" panose="020B0604020202020204" pitchFamily="34" charset="0"/>
                        </a:rPr>
                        <a:t>163</a:t>
                      </a:r>
                    </a:p>
                  </a:txBody>
                  <a:tcPr marL="0" marR="0" marT="0" marB="0" anchor="b"/>
                </a:tc>
                <a:tc>
                  <a:txBody>
                    <a:bodyPr/>
                    <a:lstStyle/>
                    <a:p>
                      <a:pPr algn="r" fontAlgn="b"/>
                      <a:r>
                        <a:rPr lang="en-US" sz="2400" b="0" i="0" u="none" strike="noStrike">
                          <a:effectLst/>
                          <a:latin typeface="Arial" panose="020B0604020202020204" pitchFamily="34" charset="0"/>
                        </a:rPr>
                        <a:t>8</a:t>
                      </a:r>
                    </a:p>
                  </a:txBody>
                  <a:tcPr marL="0" marR="0" marT="0" marB="0" anchor="b"/>
                </a:tc>
                <a:tc>
                  <a:txBody>
                    <a:bodyPr/>
                    <a:lstStyle/>
                    <a:p>
                      <a:pPr algn="r" fontAlgn="b"/>
                      <a:r>
                        <a:rPr lang="en-US" sz="2400" b="0" i="0" u="none" strike="noStrike">
                          <a:effectLst/>
                          <a:latin typeface="Arial" panose="020B0604020202020204" pitchFamily="34" charset="0"/>
                        </a:rPr>
                        <a:t>7</a:t>
                      </a:r>
                    </a:p>
                  </a:txBody>
                  <a:tcPr marL="0" marR="0" marT="0" marB="0" anchor="b"/>
                </a:tc>
                <a:tc>
                  <a:txBody>
                    <a:bodyPr/>
                    <a:lstStyle/>
                    <a:p>
                      <a:pPr algn="r" fontAlgn="b"/>
                      <a:r>
                        <a:rPr lang="en-US" sz="2400" b="0" i="0" u="none" strike="noStrike">
                          <a:effectLst/>
                          <a:latin typeface="Arial" panose="020B0604020202020204" pitchFamily="34" charset="0"/>
                        </a:rPr>
                        <a:t>9</a:t>
                      </a:r>
                    </a:p>
                  </a:txBody>
                  <a:tcPr marL="0" marR="0" marT="0" marB="0" anchor="b"/>
                </a:tc>
                <a:tc>
                  <a:txBody>
                    <a:bodyPr/>
                    <a:lstStyle/>
                    <a:p>
                      <a:pPr algn="r" fontAlgn="b"/>
                      <a:r>
                        <a:rPr lang="en-US" sz="2400" b="0" i="0" u="none" strike="noStrike">
                          <a:effectLst/>
                          <a:latin typeface="Arial" panose="020B0604020202020204" pitchFamily="34" charset="0"/>
                        </a:rPr>
                        <a:t>13</a:t>
                      </a:r>
                    </a:p>
                  </a:txBody>
                  <a:tcPr marL="0" marR="0" marT="0" marB="0" anchor="b"/>
                </a:tc>
                <a:tc>
                  <a:txBody>
                    <a:bodyPr/>
                    <a:lstStyle/>
                    <a:p>
                      <a:pPr algn="r" fontAlgn="b"/>
                      <a:r>
                        <a:rPr lang="en-US" sz="2400" b="0" i="0" u="none" strike="noStrike">
                          <a:effectLst/>
                          <a:latin typeface="Arial" panose="020B0604020202020204" pitchFamily="34" charset="0"/>
                        </a:rPr>
                        <a:t>38</a:t>
                      </a:r>
                    </a:p>
                  </a:txBody>
                  <a:tcPr marL="0" marR="0" marT="0" marB="0" anchor="b"/>
                </a:tc>
                <a:tc>
                  <a:txBody>
                    <a:bodyPr/>
                    <a:lstStyle/>
                    <a:p>
                      <a:pPr algn="r" fontAlgn="b"/>
                      <a:r>
                        <a:rPr lang="en-US" sz="2400" b="0" i="0" u="none" strike="noStrike">
                          <a:effectLst/>
                          <a:latin typeface="Arial" panose="020B0604020202020204" pitchFamily="34" charset="0"/>
                        </a:rPr>
                        <a:t>19</a:t>
                      </a:r>
                    </a:p>
                  </a:txBody>
                  <a:tcPr marL="0" marR="0" marT="0" marB="0" anchor="b"/>
                </a:tc>
                <a:tc>
                  <a:txBody>
                    <a:bodyPr/>
                    <a:lstStyle/>
                    <a:p>
                      <a:pPr algn="r" fontAlgn="b"/>
                      <a:r>
                        <a:rPr lang="en-US" sz="2400" b="0" i="0" u="none" strike="noStrike">
                          <a:effectLst/>
                          <a:latin typeface="Arial" panose="020B0604020202020204" pitchFamily="34" charset="0"/>
                        </a:rPr>
                        <a:t>69</a:t>
                      </a:r>
                    </a:p>
                  </a:txBody>
                  <a:tcPr marL="0" marR="0" marT="0" marB="0" anchor="b"/>
                </a:tc>
                <a:tc>
                  <a:txBody>
                    <a:bodyPr/>
                    <a:lstStyle/>
                    <a:p>
                      <a:pPr algn="ctr" fontAlgn="t"/>
                      <a:r>
                        <a:rPr lang="en-US" sz="2400" b="1" i="0" u="none" strike="noStrike" dirty="0">
                          <a:solidFill>
                            <a:srgbClr val="0000FF"/>
                          </a:solidFill>
                          <a:effectLst/>
                          <a:latin typeface="Arial" panose="020B0604020202020204" pitchFamily="34" charset="0"/>
                        </a:rPr>
                        <a:t>70.8</a:t>
                      </a:r>
                    </a:p>
                  </a:txBody>
                  <a:tcPr marL="0" marR="0" marT="0" marB="0"/>
                </a:tc>
              </a:tr>
              <a:tr h="396959">
                <a:tc>
                  <a:txBody>
                    <a:bodyPr/>
                    <a:lstStyle/>
                    <a:p>
                      <a:pPr algn="l" fontAlgn="b"/>
                      <a:r>
                        <a:rPr lang="en-US" sz="2400" b="0" i="0" u="none" strike="noStrike">
                          <a:effectLst/>
                          <a:latin typeface="Arial" panose="020B0604020202020204" pitchFamily="34" charset="0"/>
                        </a:rPr>
                        <a:t>Mathematics</a:t>
                      </a:r>
                    </a:p>
                  </a:txBody>
                  <a:tcPr marL="0" marR="0" marT="0" marB="0" anchor="b"/>
                </a:tc>
                <a:tc>
                  <a:txBody>
                    <a:bodyPr/>
                    <a:lstStyle/>
                    <a:p>
                      <a:pPr algn="l" fontAlgn="t"/>
                      <a:r>
                        <a:rPr lang="en-US" sz="2400" b="0" i="0" u="none" strike="noStrike">
                          <a:effectLst/>
                          <a:latin typeface="Arial" panose="020B0604020202020204" pitchFamily="34" charset="0"/>
                        </a:rPr>
                        <a:t>MATH</a:t>
                      </a:r>
                    </a:p>
                  </a:txBody>
                  <a:tcPr marL="0" marR="0" marT="0" marB="0"/>
                </a:tc>
                <a:tc>
                  <a:txBody>
                    <a:bodyPr/>
                    <a:lstStyle/>
                    <a:p>
                      <a:pPr algn="r" fontAlgn="b"/>
                      <a:r>
                        <a:rPr lang="en-US" sz="2400" b="0" i="0" u="none" strike="noStrike">
                          <a:effectLst/>
                          <a:latin typeface="Arial" panose="020B0604020202020204" pitchFamily="34" charset="0"/>
                        </a:rPr>
                        <a:t>163</a:t>
                      </a:r>
                    </a:p>
                  </a:txBody>
                  <a:tcPr marL="0" marR="0" marT="0" marB="0" anchor="b"/>
                </a:tc>
                <a:tc>
                  <a:txBody>
                    <a:bodyPr/>
                    <a:lstStyle/>
                    <a:p>
                      <a:pPr algn="r" fontAlgn="b"/>
                      <a:r>
                        <a:rPr lang="en-US" sz="2400" b="0" i="0" u="none" strike="noStrike">
                          <a:effectLst/>
                          <a:latin typeface="Arial" panose="020B0604020202020204" pitchFamily="34" charset="0"/>
                        </a:rPr>
                        <a:t>5</a:t>
                      </a:r>
                    </a:p>
                  </a:txBody>
                  <a:tcPr marL="0" marR="0" marT="0" marB="0" anchor="b"/>
                </a:tc>
                <a:tc>
                  <a:txBody>
                    <a:bodyPr/>
                    <a:lstStyle/>
                    <a:p>
                      <a:pPr algn="r" fontAlgn="b"/>
                      <a:r>
                        <a:rPr lang="en-US" sz="2400" b="0" i="0" u="none" strike="noStrike">
                          <a:effectLst/>
                          <a:latin typeface="Arial" panose="020B0604020202020204" pitchFamily="34" charset="0"/>
                        </a:rPr>
                        <a:t>10</a:t>
                      </a:r>
                    </a:p>
                  </a:txBody>
                  <a:tcPr marL="0" marR="0" marT="0" marB="0" anchor="b"/>
                </a:tc>
                <a:tc>
                  <a:txBody>
                    <a:bodyPr/>
                    <a:lstStyle/>
                    <a:p>
                      <a:pPr algn="r" fontAlgn="b"/>
                      <a:r>
                        <a:rPr lang="en-US" sz="2400" b="0" i="0" u="none" strike="noStrike">
                          <a:effectLst/>
                          <a:latin typeface="Arial" panose="020B0604020202020204" pitchFamily="34" charset="0"/>
                        </a:rPr>
                        <a:t>9</a:t>
                      </a:r>
                    </a:p>
                  </a:txBody>
                  <a:tcPr marL="0" marR="0" marT="0" marB="0" anchor="b"/>
                </a:tc>
                <a:tc>
                  <a:txBody>
                    <a:bodyPr/>
                    <a:lstStyle/>
                    <a:p>
                      <a:pPr algn="r" fontAlgn="b"/>
                      <a:r>
                        <a:rPr lang="en-US" sz="2400" b="0" i="0" u="none" strike="noStrike">
                          <a:effectLst/>
                          <a:latin typeface="Arial" panose="020B0604020202020204" pitchFamily="34" charset="0"/>
                        </a:rPr>
                        <a:t>38</a:t>
                      </a:r>
                    </a:p>
                  </a:txBody>
                  <a:tcPr marL="0" marR="0" marT="0" marB="0" anchor="b"/>
                </a:tc>
                <a:tc>
                  <a:txBody>
                    <a:bodyPr/>
                    <a:lstStyle/>
                    <a:p>
                      <a:pPr algn="r" fontAlgn="b"/>
                      <a:r>
                        <a:rPr lang="en-US" sz="2400" b="0" i="0" u="none" strike="noStrike">
                          <a:effectLst/>
                          <a:latin typeface="Arial" panose="020B0604020202020204" pitchFamily="34" charset="0"/>
                        </a:rPr>
                        <a:t>42</a:t>
                      </a:r>
                    </a:p>
                  </a:txBody>
                  <a:tcPr marL="0" marR="0" marT="0" marB="0" anchor="b"/>
                </a:tc>
                <a:tc>
                  <a:txBody>
                    <a:bodyPr/>
                    <a:lstStyle/>
                    <a:p>
                      <a:pPr algn="r" fontAlgn="b"/>
                      <a:r>
                        <a:rPr lang="en-US" sz="2400" b="0" i="0" u="none" strike="noStrike">
                          <a:effectLst/>
                          <a:latin typeface="Arial" panose="020B0604020202020204" pitchFamily="34" charset="0"/>
                        </a:rPr>
                        <a:t>31</a:t>
                      </a:r>
                    </a:p>
                  </a:txBody>
                  <a:tcPr marL="0" marR="0" marT="0" marB="0" anchor="b"/>
                </a:tc>
                <a:tc>
                  <a:txBody>
                    <a:bodyPr/>
                    <a:lstStyle/>
                    <a:p>
                      <a:pPr algn="r" fontAlgn="b"/>
                      <a:r>
                        <a:rPr lang="en-US" sz="2400" b="0" i="0" u="none" strike="noStrike">
                          <a:effectLst/>
                          <a:latin typeface="Arial" panose="020B0604020202020204" pitchFamily="34" charset="0"/>
                        </a:rPr>
                        <a:t>28</a:t>
                      </a:r>
                    </a:p>
                  </a:txBody>
                  <a:tcPr marL="0" marR="0" marT="0" marB="0" anchor="b"/>
                </a:tc>
                <a:tc>
                  <a:txBody>
                    <a:bodyPr/>
                    <a:lstStyle/>
                    <a:p>
                      <a:pPr algn="ctr" fontAlgn="t"/>
                      <a:r>
                        <a:rPr lang="en-US" sz="2400" b="1" i="0" u="none" strike="noStrike" dirty="0">
                          <a:solidFill>
                            <a:srgbClr val="0000FF"/>
                          </a:solidFill>
                          <a:effectLst/>
                          <a:latin typeface="Arial" panose="020B0604020202020204" pitchFamily="34" charset="0"/>
                        </a:rPr>
                        <a:t>63.9</a:t>
                      </a:r>
                    </a:p>
                  </a:txBody>
                  <a:tcPr marL="0" marR="0" marT="0" marB="0"/>
                </a:tc>
              </a:tr>
              <a:tr h="396959">
                <a:tc>
                  <a:txBody>
                    <a:bodyPr/>
                    <a:lstStyle/>
                    <a:p>
                      <a:pPr algn="l" fontAlgn="b"/>
                      <a:r>
                        <a:rPr lang="en-US" sz="2400" b="0" i="0" u="none" strike="noStrike">
                          <a:effectLst/>
                          <a:latin typeface="Arial" panose="020B0604020202020204" pitchFamily="34" charset="0"/>
                        </a:rPr>
                        <a:t>Life Skills</a:t>
                      </a:r>
                    </a:p>
                  </a:txBody>
                  <a:tcPr marL="0" marR="0" marT="0" marB="0" anchor="b"/>
                </a:tc>
                <a:tc>
                  <a:txBody>
                    <a:bodyPr/>
                    <a:lstStyle/>
                    <a:p>
                      <a:pPr algn="l" fontAlgn="t"/>
                      <a:r>
                        <a:rPr lang="en-US" sz="2400" b="0" i="0" u="none" strike="noStrike">
                          <a:effectLst/>
                          <a:latin typeface="Arial" panose="020B0604020202020204" pitchFamily="34" charset="0"/>
                        </a:rPr>
                        <a:t>LSFIP</a:t>
                      </a:r>
                    </a:p>
                  </a:txBody>
                  <a:tcPr marL="0" marR="0" marT="0" marB="0"/>
                </a:tc>
                <a:tc>
                  <a:txBody>
                    <a:bodyPr/>
                    <a:lstStyle/>
                    <a:p>
                      <a:pPr algn="r" fontAlgn="b"/>
                      <a:r>
                        <a:rPr lang="en-US" sz="2400" b="0" i="0" u="none" strike="noStrike">
                          <a:effectLst/>
                          <a:latin typeface="Arial" panose="020B0604020202020204" pitchFamily="34" charset="0"/>
                        </a:rPr>
                        <a:t>163</a:t>
                      </a:r>
                    </a:p>
                  </a:txBody>
                  <a:tcPr marL="0" marR="0" marT="0" marB="0" anchor="b"/>
                </a:tc>
                <a:tc>
                  <a:txBody>
                    <a:bodyPr/>
                    <a:lstStyle/>
                    <a:p>
                      <a:pPr algn="r" fontAlgn="b"/>
                      <a:r>
                        <a:rPr lang="en-US" sz="2400" b="0" i="0" u="none" strike="noStrike">
                          <a:effectLst/>
                          <a:latin typeface="Arial" panose="020B0604020202020204" pitchFamily="34" charset="0"/>
                        </a:rPr>
                        <a:t>4</a:t>
                      </a:r>
                    </a:p>
                  </a:txBody>
                  <a:tcPr marL="0" marR="0" marT="0" marB="0" anchor="b"/>
                </a:tc>
                <a:tc>
                  <a:txBody>
                    <a:bodyPr/>
                    <a:lstStyle/>
                    <a:p>
                      <a:pPr algn="r" fontAlgn="b"/>
                      <a:r>
                        <a:rPr lang="en-US" sz="2400" b="0" i="0" u="none" strike="noStrike">
                          <a:effectLst/>
                          <a:latin typeface="Arial" panose="020B0604020202020204" pitchFamily="34" charset="0"/>
                        </a:rPr>
                        <a:t>4</a:t>
                      </a:r>
                    </a:p>
                  </a:txBody>
                  <a:tcPr marL="0" marR="0" marT="0" marB="0" anchor="b"/>
                </a:tc>
                <a:tc>
                  <a:txBody>
                    <a:bodyPr/>
                    <a:lstStyle/>
                    <a:p>
                      <a:pPr algn="r" fontAlgn="b"/>
                      <a:r>
                        <a:rPr lang="en-US" sz="2400" b="0" i="0" u="none" strike="noStrike">
                          <a:effectLst/>
                          <a:latin typeface="Arial" panose="020B0604020202020204" pitchFamily="34" charset="0"/>
                        </a:rPr>
                        <a:t>11</a:t>
                      </a:r>
                    </a:p>
                  </a:txBody>
                  <a:tcPr marL="0" marR="0" marT="0" marB="0" anchor="b"/>
                </a:tc>
                <a:tc>
                  <a:txBody>
                    <a:bodyPr/>
                    <a:lstStyle/>
                    <a:p>
                      <a:pPr algn="r" fontAlgn="b"/>
                      <a:r>
                        <a:rPr lang="en-US" sz="2400" b="0" i="0" u="none" strike="noStrike">
                          <a:effectLst/>
                          <a:latin typeface="Arial" panose="020B0604020202020204" pitchFamily="34" charset="0"/>
                        </a:rPr>
                        <a:t>22</a:t>
                      </a:r>
                    </a:p>
                  </a:txBody>
                  <a:tcPr marL="0" marR="0" marT="0" marB="0" anchor="b"/>
                </a:tc>
                <a:tc>
                  <a:txBody>
                    <a:bodyPr/>
                    <a:lstStyle/>
                    <a:p>
                      <a:pPr algn="r" fontAlgn="b"/>
                      <a:r>
                        <a:rPr lang="en-US" sz="2400" b="0" i="0" u="none" strike="noStrike">
                          <a:effectLst/>
                          <a:latin typeface="Arial" panose="020B0604020202020204" pitchFamily="34" charset="0"/>
                        </a:rPr>
                        <a:t>21</a:t>
                      </a:r>
                    </a:p>
                  </a:txBody>
                  <a:tcPr marL="0" marR="0" marT="0" marB="0" anchor="b"/>
                </a:tc>
                <a:tc>
                  <a:txBody>
                    <a:bodyPr/>
                    <a:lstStyle/>
                    <a:p>
                      <a:pPr algn="r" fontAlgn="b"/>
                      <a:r>
                        <a:rPr lang="en-US" sz="2400" b="0" i="0" u="none" strike="noStrike">
                          <a:effectLst/>
                          <a:latin typeface="Arial" panose="020B0604020202020204" pitchFamily="34" charset="0"/>
                        </a:rPr>
                        <a:t>24</a:t>
                      </a:r>
                    </a:p>
                  </a:txBody>
                  <a:tcPr marL="0" marR="0" marT="0" marB="0" anchor="b"/>
                </a:tc>
                <a:tc>
                  <a:txBody>
                    <a:bodyPr/>
                    <a:lstStyle/>
                    <a:p>
                      <a:pPr algn="r" fontAlgn="b"/>
                      <a:r>
                        <a:rPr lang="en-US" sz="2400" b="0" i="0" u="none" strike="noStrike">
                          <a:effectLst/>
                          <a:latin typeface="Arial" panose="020B0604020202020204" pitchFamily="34" charset="0"/>
                        </a:rPr>
                        <a:t>77</a:t>
                      </a:r>
                    </a:p>
                  </a:txBody>
                  <a:tcPr marL="0" marR="0" marT="0" marB="0" anchor="b"/>
                </a:tc>
                <a:tc>
                  <a:txBody>
                    <a:bodyPr/>
                    <a:lstStyle/>
                    <a:p>
                      <a:pPr algn="ctr" fontAlgn="t"/>
                      <a:r>
                        <a:rPr lang="en-US" sz="2400" b="1" i="0" u="none" strike="noStrike" dirty="0">
                          <a:solidFill>
                            <a:srgbClr val="0000FF"/>
                          </a:solidFill>
                          <a:effectLst/>
                          <a:latin typeface="Arial" panose="020B0604020202020204" pitchFamily="34" charset="0"/>
                        </a:rPr>
                        <a:t>73.3</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20</a:t>
            </a:fld>
            <a:endParaRPr lang="en-ZA"/>
          </a:p>
        </p:txBody>
      </p:sp>
      <p:pic>
        <p:nvPicPr>
          <p:cNvPr id="8" name="Picture 7"/>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343900" y="309901"/>
            <a:ext cx="685800" cy="685800"/>
          </a:xfrm>
          <a:prstGeom prst="rect">
            <a:avLst/>
          </a:prstGeom>
          <a:noFill/>
          <a:ln w="9525">
            <a:noFill/>
            <a:miter lim="800000"/>
            <a:headEnd/>
            <a:tailEnd/>
          </a:ln>
        </p:spPr>
      </p:pic>
    </p:spTree>
    <p:extLst>
      <p:ext uri="{BB962C8B-B14F-4D97-AF65-F5344CB8AC3E}">
        <p14:creationId xmlns:p14="http://schemas.microsoft.com/office/powerpoint/2010/main" val="1069596630"/>
      </p:ext>
    </p:extLst>
  </p:cSld>
  <p:clrMapOvr>
    <a:masterClrMapping/>
  </p:clrMapOvr>
  <p:transition advTm="15000">
    <p:wedge/>
    <p:sndAc>
      <p:stSnd>
        <p:snd r:embed="rId2" name="applause.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TERM  ONE  PERFORMANCE</a:t>
            </a:r>
            <a:br>
              <a:rPr lang="en-US" dirty="0"/>
            </a:br>
            <a:r>
              <a:rPr lang="en-US" dirty="0"/>
              <a:t>GRADE </a:t>
            </a:r>
            <a:r>
              <a:rPr lang="en-US" dirty="0" smtClean="0"/>
              <a:t>FOUR  </a:t>
            </a:r>
            <a:r>
              <a:rPr lang="en-US" dirty="0"/>
              <a:t>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97808710"/>
              </p:ext>
            </p:extLst>
          </p:nvPr>
        </p:nvGraphicFramePr>
        <p:xfrm>
          <a:off x="457200" y="1417637"/>
          <a:ext cx="8229595" cy="4459634"/>
        </p:xfrm>
        <a:graphic>
          <a:graphicData uri="http://schemas.openxmlformats.org/drawingml/2006/table">
            <a:tbl>
              <a:tblPr firstRow="1" bandRow="1">
                <a:tableStyleId>{5C22544A-7EE6-4342-B048-85BDC9FD1C3A}</a:tableStyleId>
              </a:tblPr>
              <a:tblGrid>
                <a:gridCol w="748145"/>
                <a:gridCol w="748145"/>
                <a:gridCol w="748145"/>
                <a:gridCol w="748145"/>
                <a:gridCol w="748145"/>
                <a:gridCol w="748145"/>
                <a:gridCol w="748145"/>
                <a:gridCol w="748145"/>
                <a:gridCol w="748145"/>
                <a:gridCol w="748145"/>
                <a:gridCol w="748145"/>
              </a:tblGrid>
              <a:tr h="1255520">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534019">
                <a:tc>
                  <a:txBody>
                    <a:bodyPr/>
                    <a:lstStyle/>
                    <a:p>
                      <a:pPr algn="l" fontAlgn="b"/>
                      <a:r>
                        <a:rPr lang="en-US" sz="1400" b="0" i="0" u="none" strike="noStrike" dirty="0">
                          <a:effectLst/>
                          <a:latin typeface="Arial" panose="020B0604020202020204" pitchFamily="34" charset="0"/>
                        </a:rPr>
                        <a:t>English</a:t>
                      </a:r>
                    </a:p>
                  </a:txBody>
                  <a:tcPr marL="0" marR="0" marT="0" marB="0" anchor="b"/>
                </a:tc>
                <a:tc>
                  <a:txBody>
                    <a:bodyPr/>
                    <a:lstStyle/>
                    <a:p>
                      <a:pPr algn="l" fontAlgn="t"/>
                      <a:r>
                        <a:rPr lang="en-US" sz="1400" b="0" i="0" u="none" strike="noStrike" dirty="0">
                          <a:effectLst/>
                          <a:latin typeface="Arial" panose="020B0604020202020204" pitchFamily="34" charset="0"/>
                        </a:rPr>
                        <a:t>ENGHL</a:t>
                      </a:r>
                    </a:p>
                  </a:txBody>
                  <a:tcPr marL="0" marR="0" marT="0" marB="0"/>
                </a:tc>
                <a:tc>
                  <a:txBody>
                    <a:bodyPr/>
                    <a:lstStyle/>
                    <a:p>
                      <a:pPr algn="r" fontAlgn="b"/>
                      <a:r>
                        <a:rPr lang="en-US" sz="2400" b="0" i="0" u="none" strike="noStrike" dirty="0">
                          <a:effectLst/>
                          <a:latin typeface="Arial" panose="020B0604020202020204" pitchFamily="34" charset="0"/>
                        </a:rPr>
                        <a:t>165</a:t>
                      </a:r>
                    </a:p>
                  </a:txBody>
                  <a:tcPr marL="0" marR="0" marT="0" marB="0" anchor="b"/>
                </a:tc>
                <a:tc>
                  <a:txBody>
                    <a:bodyPr/>
                    <a:lstStyle/>
                    <a:p>
                      <a:pPr algn="r" fontAlgn="b"/>
                      <a:r>
                        <a:rPr lang="en-US" sz="2400" b="0" i="0" u="none" strike="noStrike" dirty="0">
                          <a:effectLst/>
                          <a:latin typeface="Arial" panose="020B0604020202020204" pitchFamily="34" charset="0"/>
                        </a:rPr>
                        <a:t>1</a:t>
                      </a:r>
                    </a:p>
                  </a:txBody>
                  <a:tcPr marL="0" marR="0" marT="0" marB="0" anchor="b"/>
                </a:tc>
                <a:tc>
                  <a:txBody>
                    <a:bodyPr/>
                    <a:lstStyle/>
                    <a:p>
                      <a:pPr algn="r" fontAlgn="b"/>
                      <a:r>
                        <a:rPr lang="en-US" sz="2400" b="0" i="0" u="none" strike="noStrike" dirty="0">
                          <a:effectLst/>
                          <a:latin typeface="Arial" panose="020B0604020202020204" pitchFamily="34" charset="0"/>
                        </a:rPr>
                        <a:t>2</a:t>
                      </a:r>
                    </a:p>
                  </a:txBody>
                  <a:tcPr marL="0" marR="0" marT="0" marB="0" anchor="b"/>
                </a:tc>
                <a:tc>
                  <a:txBody>
                    <a:bodyPr/>
                    <a:lstStyle/>
                    <a:p>
                      <a:pPr algn="r" fontAlgn="b"/>
                      <a:r>
                        <a:rPr lang="en-US" sz="2400" b="0" i="0" u="none" strike="noStrike" dirty="0">
                          <a:effectLst/>
                          <a:latin typeface="Arial" panose="020B0604020202020204" pitchFamily="34" charset="0"/>
                        </a:rPr>
                        <a:t>8</a:t>
                      </a:r>
                    </a:p>
                  </a:txBody>
                  <a:tcPr marL="0" marR="0" marT="0" marB="0" anchor="b"/>
                </a:tc>
                <a:tc>
                  <a:txBody>
                    <a:bodyPr/>
                    <a:lstStyle/>
                    <a:p>
                      <a:pPr algn="r" fontAlgn="b"/>
                      <a:r>
                        <a:rPr lang="en-US" sz="2400" b="0" i="0" u="none" strike="noStrike" dirty="0">
                          <a:effectLst/>
                          <a:latin typeface="Arial" panose="020B0604020202020204" pitchFamily="34" charset="0"/>
                        </a:rPr>
                        <a:t>27</a:t>
                      </a:r>
                    </a:p>
                  </a:txBody>
                  <a:tcPr marL="0" marR="0" marT="0" marB="0" anchor="b"/>
                </a:tc>
                <a:tc>
                  <a:txBody>
                    <a:bodyPr/>
                    <a:lstStyle/>
                    <a:p>
                      <a:pPr algn="r" fontAlgn="b"/>
                      <a:r>
                        <a:rPr lang="en-US" sz="2400" b="0" i="0" u="none" strike="noStrike" dirty="0">
                          <a:effectLst/>
                          <a:latin typeface="Arial" panose="020B0604020202020204" pitchFamily="34" charset="0"/>
                        </a:rPr>
                        <a:t>65</a:t>
                      </a:r>
                    </a:p>
                  </a:txBody>
                  <a:tcPr marL="0" marR="0" marT="0" marB="0" anchor="b"/>
                </a:tc>
                <a:tc>
                  <a:txBody>
                    <a:bodyPr/>
                    <a:lstStyle/>
                    <a:p>
                      <a:pPr algn="r" fontAlgn="b"/>
                      <a:r>
                        <a:rPr lang="en-US" sz="2400" b="0" i="0" u="none" strike="noStrike" dirty="0">
                          <a:effectLst/>
                          <a:latin typeface="Arial" panose="020B0604020202020204" pitchFamily="34" charset="0"/>
                        </a:rPr>
                        <a:t>49</a:t>
                      </a:r>
                    </a:p>
                  </a:txBody>
                  <a:tcPr marL="0" marR="0" marT="0" marB="0" anchor="b"/>
                </a:tc>
                <a:tc>
                  <a:txBody>
                    <a:bodyPr/>
                    <a:lstStyle/>
                    <a:p>
                      <a:pPr algn="r" fontAlgn="b"/>
                      <a:r>
                        <a:rPr lang="en-US" sz="2400" b="0" i="0" u="none" strike="noStrike" dirty="0">
                          <a:effectLst/>
                          <a:latin typeface="Arial" panose="020B0604020202020204" pitchFamily="34" charset="0"/>
                        </a:rPr>
                        <a:t>13</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66.1</a:t>
                      </a:r>
                    </a:p>
                  </a:txBody>
                  <a:tcPr marL="0" marR="0" marT="0" marB="0"/>
                </a:tc>
              </a:tr>
              <a:tr h="534019">
                <a:tc>
                  <a:txBody>
                    <a:bodyPr/>
                    <a:lstStyle/>
                    <a:p>
                      <a:pPr algn="l" fontAlgn="b"/>
                      <a:r>
                        <a:rPr lang="en-US" sz="1400" b="0" i="0" u="none" strike="noStrike" dirty="0">
                          <a:effectLst/>
                          <a:latin typeface="Arial" panose="020B0604020202020204" pitchFamily="34" charset="0"/>
                        </a:rPr>
                        <a:t>Afrikaans</a:t>
                      </a:r>
                    </a:p>
                  </a:txBody>
                  <a:tcPr marL="0" marR="0" marT="0" marB="0" anchor="b"/>
                </a:tc>
                <a:tc>
                  <a:txBody>
                    <a:bodyPr/>
                    <a:lstStyle/>
                    <a:p>
                      <a:pPr algn="l" fontAlgn="t"/>
                      <a:r>
                        <a:rPr lang="en-US" sz="1400" b="0" i="0" u="none" strike="noStrike" dirty="0">
                          <a:effectLst/>
                          <a:latin typeface="Arial" panose="020B0604020202020204" pitchFamily="34" charset="0"/>
                        </a:rPr>
                        <a:t>AFRFA</a:t>
                      </a:r>
                    </a:p>
                  </a:txBody>
                  <a:tcPr marL="0" marR="0" marT="0" marB="0"/>
                </a:tc>
                <a:tc>
                  <a:txBody>
                    <a:bodyPr/>
                    <a:lstStyle/>
                    <a:p>
                      <a:pPr algn="r" fontAlgn="b"/>
                      <a:r>
                        <a:rPr lang="en-US" sz="2400" b="0" i="0" u="none" strike="noStrike">
                          <a:effectLst/>
                          <a:latin typeface="Arial" panose="020B0604020202020204" pitchFamily="34" charset="0"/>
                        </a:rPr>
                        <a:t>165</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2</a:t>
                      </a:r>
                    </a:p>
                  </a:txBody>
                  <a:tcPr marL="0" marR="0" marT="0" marB="0" anchor="b"/>
                </a:tc>
                <a:tc>
                  <a:txBody>
                    <a:bodyPr/>
                    <a:lstStyle/>
                    <a:p>
                      <a:pPr algn="r" fontAlgn="b"/>
                      <a:r>
                        <a:rPr lang="en-US" sz="2400" b="0" i="0" u="none" strike="noStrike">
                          <a:effectLst/>
                          <a:latin typeface="Arial" panose="020B0604020202020204" pitchFamily="34" charset="0"/>
                        </a:rPr>
                        <a:t>14</a:t>
                      </a:r>
                    </a:p>
                  </a:txBody>
                  <a:tcPr marL="0" marR="0" marT="0" marB="0" anchor="b"/>
                </a:tc>
                <a:tc>
                  <a:txBody>
                    <a:bodyPr/>
                    <a:lstStyle/>
                    <a:p>
                      <a:pPr algn="r" fontAlgn="b"/>
                      <a:r>
                        <a:rPr lang="en-US" sz="2400" b="0" i="0" u="none" strike="noStrike">
                          <a:effectLst/>
                          <a:latin typeface="Arial" panose="020B0604020202020204" pitchFamily="34" charset="0"/>
                        </a:rPr>
                        <a:t>30</a:t>
                      </a:r>
                    </a:p>
                  </a:txBody>
                  <a:tcPr marL="0" marR="0" marT="0" marB="0" anchor="b"/>
                </a:tc>
                <a:tc>
                  <a:txBody>
                    <a:bodyPr/>
                    <a:lstStyle/>
                    <a:p>
                      <a:pPr algn="r" fontAlgn="b"/>
                      <a:r>
                        <a:rPr lang="en-US" sz="2400" b="0" i="0" u="none" strike="noStrike">
                          <a:effectLst/>
                          <a:latin typeface="Arial" panose="020B0604020202020204" pitchFamily="34" charset="0"/>
                        </a:rPr>
                        <a:t>42</a:t>
                      </a:r>
                    </a:p>
                  </a:txBody>
                  <a:tcPr marL="0" marR="0" marT="0" marB="0" anchor="b"/>
                </a:tc>
                <a:tc>
                  <a:txBody>
                    <a:bodyPr/>
                    <a:lstStyle/>
                    <a:p>
                      <a:pPr algn="r" fontAlgn="b"/>
                      <a:r>
                        <a:rPr lang="en-US" sz="2400" b="0" i="0" u="none" strike="noStrike">
                          <a:effectLst/>
                          <a:latin typeface="Arial" panose="020B0604020202020204" pitchFamily="34" charset="0"/>
                        </a:rPr>
                        <a:t>77</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77.8</a:t>
                      </a:r>
                    </a:p>
                  </a:txBody>
                  <a:tcPr marL="0" marR="0" marT="0" marB="0"/>
                </a:tc>
              </a:tr>
              <a:tr h="534019">
                <a:tc>
                  <a:txBody>
                    <a:bodyPr/>
                    <a:lstStyle/>
                    <a:p>
                      <a:pPr algn="l" fontAlgn="b"/>
                      <a:r>
                        <a:rPr lang="en-US" sz="1400" b="0" i="0" u="none" strike="noStrike" dirty="0">
                          <a:effectLst/>
                          <a:latin typeface="Arial" panose="020B0604020202020204" pitchFamily="34" charset="0"/>
                        </a:rPr>
                        <a:t>Mathematics</a:t>
                      </a:r>
                    </a:p>
                  </a:txBody>
                  <a:tcPr marL="0" marR="0" marT="0" marB="0" anchor="b"/>
                </a:tc>
                <a:tc>
                  <a:txBody>
                    <a:bodyPr/>
                    <a:lstStyle/>
                    <a:p>
                      <a:pPr algn="l" fontAlgn="t"/>
                      <a:r>
                        <a:rPr lang="en-US" sz="1400" b="0" i="0" u="none" strike="noStrike" dirty="0">
                          <a:effectLst/>
                          <a:latin typeface="Arial" panose="020B0604020202020204" pitchFamily="34" charset="0"/>
                        </a:rPr>
                        <a:t>MATH</a:t>
                      </a:r>
                    </a:p>
                  </a:txBody>
                  <a:tcPr marL="0" marR="0" marT="0" marB="0"/>
                </a:tc>
                <a:tc>
                  <a:txBody>
                    <a:bodyPr/>
                    <a:lstStyle/>
                    <a:p>
                      <a:pPr algn="r" fontAlgn="b"/>
                      <a:r>
                        <a:rPr lang="en-US" sz="2400" b="0" i="0" u="none" strike="noStrike">
                          <a:effectLst/>
                          <a:latin typeface="Arial" panose="020B0604020202020204" pitchFamily="34" charset="0"/>
                        </a:rPr>
                        <a:t>165</a:t>
                      </a:r>
                    </a:p>
                  </a:txBody>
                  <a:tcPr marL="0" marR="0" marT="0" marB="0" anchor="b"/>
                </a:tc>
                <a:tc>
                  <a:txBody>
                    <a:bodyPr/>
                    <a:lstStyle/>
                    <a:p>
                      <a:pPr algn="r" fontAlgn="b"/>
                      <a:r>
                        <a:rPr lang="en-US" sz="2400" b="0" i="0" u="none" strike="noStrike">
                          <a:effectLst/>
                          <a:latin typeface="Arial" panose="020B0604020202020204" pitchFamily="34" charset="0"/>
                        </a:rPr>
                        <a:t>5</a:t>
                      </a:r>
                    </a:p>
                  </a:txBody>
                  <a:tcPr marL="0" marR="0" marT="0" marB="0" anchor="b"/>
                </a:tc>
                <a:tc>
                  <a:txBody>
                    <a:bodyPr/>
                    <a:lstStyle/>
                    <a:p>
                      <a:pPr algn="r" fontAlgn="b"/>
                      <a:r>
                        <a:rPr lang="en-US" sz="2400" b="0" i="0" u="none" strike="noStrike">
                          <a:effectLst/>
                          <a:latin typeface="Arial" panose="020B0604020202020204" pitchFamily="34" charset="0"/>
                        </a:rPr>
                        <a:t>12</a:t>
                      </a:r>
                    </a:p>
                  </a:txBody>
                  <a:tcPr marL="0" marR="0" marT="0" marB="0" anchor="b"/>
                </a:tc>
                <a:tc>
                  <a:txBody>
                    <a:bodyPr/>
                    <a:lstStyle/>
                    <a:p>
                      <a:pPr algn="r" fontAlgn="b"/>
                      <a:r>
                        <a:rPr lang="en-US" sz="2400" b="0" i="0" u="none" strike="noStrike">
                          <a:effectLst/>
                          <a:latin typeface="Arial" panose="020B0604020202020204" pitchFamily="34" charset="0"/>
                        </a:rPr>
                        <a:t>15</a:t>
                      </a:r>
                    </a:p>
                  </a:txBody>
                  <a:tcPr marL="0" marR="0" marT="0" marB="0" anchor="b"/>
                </a:tc>
                <a:tc>
                  <a:txBody>
                    <a:bodyPr/>
                    <a:lstStyle/>
                    <a:p>
                      <a:pPr algn="r" fontAlgn="b"/>
                      <a:r>
                        <a:rPr lang="en-US" sz="2400" b="0" i="0" u="none" strike="noStrike">
                          <a:effectLst/>
                          <a:latin typeface="Arial" panose="020B0604020202020204" pitchFamily="34" charset="0"/>
                        </a:rPr>
                        <a:t>13</a:t>
                      </a:r>
                    </a:p>
                  </a:txBody>
                  <a:tcPr marL="0" marR="0" marT="0" marB="0" anchor="b"/>
                </a:tc>
                <a:tc>
                  <a:txBody>
                    <a:bodyPr/>
                    <a:lstStyle/>
                    <a:p>
                      <a:pPr algn="r" fontAlgn="b"/>
                      <a:r>
                        <a:rPr lang="en-US" sz="2400" b="0" i="0" u="none" strike="noStrike">
                          <a:effectLst/>
                          <a:latin typeface="Arial" panose="020B0604020202020204" pitchFamily="34" charset="0"/>
                        </a:rPr>
                        <a:t>34</a:t>
                      </a:r>
                    </a:p>
                  </a:txBody>
                  <a:tcPr marL="0" marR="0" marT="0" marB="0" anchor="b"/>
                </a:tc>
                <a:tc>
                  <a:txBody>
                    <a:bodyPr/>
                    <a:lstStyle/>
                    <a:p>
                      <a:pPr algn="r" fontAlgn="b"/>
                      <a:r>
                        <a:rPr lang="en-US" sz="2400" b="0" i="0" u="none" strike="noStrike">
                          <a:effectLst/>
                          <a:latin typeface="Arial" panose="020B0604020202020204" pitchFamily="34" charset="0"/>
                        </a:rPr>
                        <a:t>39</a:t>
                      </a:r>
                    </a:p>
                  </a:txBody>
                  <a:tcPr marL="0" marR="0" marT="0" marB="0" anchor="b"/>
                </a:tc>
                <a:tc>
                  <a:txBody>
                    <a:bodyPr/>
                    <a:lstStyle/>
                    <a:p>
                      <a:pPr algn="r" fontAlgn="b"/>
                      <a:r>
                        <a:rPr lang="en-US" sz="2400" b="0" i="0" u="none" strike="noStrike">
                          <a:effectLst/>
                          <a:latin typeface="Arial" panose="020B0604020202020204" pitchFamily="34" charset="0"/>
                        </a:rPr>
                        <a:t>47</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67.8</a:t>
                      </a:r>
                    </a:p>
                  </a:txBody>
                  <a:tcPr marL="0" marR="0" marT="0" marB="0"/>
                </a:tc>
              </a:tr>
              <a:tr h="534019">
                <a:tc>
                  <a:txBody>
                    <a:bodyPr/>
                    <a:lstStyle/>
                    <a:p>
                      <a:pPr algn="l" fontAlgn="b"/>
                      <a:r>
                        <a:rPr lang="en-US" sz="1400" b="0" i="0" u="none" strike="noStrike" dirty="0">
                          <a:effectLst/>
                          <a:latin typeface="Arial" panose="020B0604020202020204" pitchFamily="34" charset="0"/>
                        </a:rPr>
                        <a:t>NS &amp; Tech</a:t>
                      </a:r>
                    </a:p>
                  </a:txBody>
                  <a:tcPr marL="0" marR="0" marT="0" marB="0" anchor="b"/>
                </a:tc>
                <a:tc>
                  <a:txBody>
                    <a:bodyPr/>
                    <a:lstStyle/>
                    <a:p>
                      <a:pPr algn="l" fontAlgn="t"/>
                      <a:r>
                        <a:rPr lang="en-US" sz="1400" b="0" i="0" u="none" strike="noStrike" dirty="0">
                          <a:effectLst/>
                          <a:latin typeface="Arial" panose="020B0604020202020204" pitchFamily="34" charset="0"/>
                        </a:rPr>
                        <a:t>NSTEC</a:t>
                      </a:r>
                    </a:p>
                  </a:txBody>
                  <a:tcPr marL="0" marR="0" marT="0" marB="0"/>
                </a:tc>
                <a:tc>
                  <a:txBody>
                    <a:bodyPr/>
                    <a:lstStyle/>
                    <a:p>
                      <a:pPr algn="r" fontAlgn="b"/>
                      <a:r>
                        <a:rPr lang="en-US" sz="2400" b="0" i="0" u="none" strike="noStrike">
                          <a:effectLst/>
                          <a:latin typeface="Arial" panose="020B0604020202020204" pitchFamily="34" charset="0"/>
                        </a:rPr>
                        <a:t>165</a:t>
                      </a:r>
                    </a:p>
                  </a:txBody>
                  <a:tcPr marL="0" marR="0" marT="0" marB="0" anchor="b"/>
                </a:tc>
                <a:tc>
                  <a:txBody>
                    <a:bodyPr/>
                    <a:lstStyle/>
                    <a:p>
                      <a:pPr algn="r" fontAlgn="b"/>
                      <a:r>
                        <a:rPr lang="en-US" sz="2400" b="0" i="0" u="none" strike="noStrike">
                          <a:effectLst/>
                          <a:latin typeface="Arial" panose="020B0604020202020204" pitchFamily="34" charset="0"/>
                        </a:rPr>
                        <a:t>3</a:t>
                      </a:r>
                    </a:p>
                  </a:txBody>
                  <a:tcPr marL="0" marR="0" marT="0" marB="0" anchor="b"/>
                </a:tc>
                <a:tc>
                  <a:txBody>
                    <a:bodyPr/>
                    <a:lstStyle/>
                    <a:p>
                      <a:pPr algn="r" fontAlgn="b"/>
                      <a:r>
                        <a:rPr lang="en-US" sz="2400" b="0" i="0" u="none" strike="noStrike">
                          <a:effectLst/>
                          <a:latin typeface="Arial" panose="020B0604020202020204" pitchFamily="34" charset="0"/>
                        </a:rPr>
                        <a:t>5</a:t>
                      </a:r>
                    </a:p>
                  </a:txBody>
                  <a:tcPr marL="0" marR="0" marT="0" marB="0" anchor="b"/>
                </a:tc>
                <a:tc>
                  <a:txBody>
                    <a:bodyPr/>
                    <a:lstStyle/>
                    <a:p>
                      <a:pPr algn="r" fontAlgn="b"/>
                      <a:r>
                        <a:rPr lang="en-US" sz="2400" b="0" i="0" u="none" strike="noStrike">
                          <a:effectLst/>
                          <a:latin typeface="Arial" panose="020B0604020202020204" pitchFamily="34" charset="0"/>
                        </a:rPr>
                        <a:t>20</a:t>
                      </a:r>
                    </a:p>
                  </a:txBody>
                  <a:tcPr marL="0" marR="0" marT="0" marB="0" anchor="b"/>
                </a:tc>
                <a:tc>
                  <a:txBody>
                    <a:bodyPr/>
                    <a:lstStyle/>
                    <a:p>
                      <a:pPr algn="r" fontAlgn="b"/>
                      <a:r>
                        <a:rPr lang="en-US" sz="2400" b="0" i="0" u="none" strike="noStrike">
                          <a:effectLst/>
                          <a:latin typeface="Arial" panose="020B0604020202020204" pitchFamily="34" charset="0"/>
                        </a:rPr>
                        <a:t>23</a:t>
                      </a:r>
                    </a:p>
                  </a:txBody>
                  <a:tcPr marL="0" marR="0" marT="0" marB="0" anchor="b"/>
                </a:tc>
                <a:tc>
                  <a:txBody>
                    <a:bodyPr/>
                    <a:lstStyle/>
                    <a:p>
                      <a:pPr algn="r" fontAlgn="b"/>
                      <a:r>
                        <a:rPr lang="en-US" sz="2400" b="0" i="0" u="none" strike="noStrike">
                          <a:effectLst/>
                          <a:latin typeface="Arial" panose="020B0604020202020204" pitchFamily="34" charset="0"/>
                        </a:rPr>
                        <a:t>59</a:t>
                      </a:r>
                    </a:p>
                  </a:txBody>
                  <a:tcPr marL="0" marR="0" marT="0" marB="0" anchor="b"/>
                </a:tc>
                <a:tc>
                  <a:txBody>
                    <a:bodyPr/>
                    <a:lstStyle/>
                    <a:p>
                      <a:pPr algn="r" fontAlgn="b"/>
                      <a:r>
                        <a:rPr lang="en-US" sz="2400" b="0" i="0" u="none" strike="noStrike">
                          <a:effectLst/>
                          <a:latin typeface="Arial" panose="020B0604020202020204" pitchFamily="34" charset="0"/>
                        </a:rPr>
                        <a:t>36</a:t>
                      </a:r>
                    </a:p>
                  </a:txBody>
                  <a:tcPr marL="0" marR="0" marT="0" marB="0" anchor="b"/>
                </a:tc>
                <a:tc>
                  <a:txBody>
                    <a:bodyPr/>
                    <a:lstStyle/>
                    <a:p>
                      <a:pPr algn="r" fontAlgn="b"/>
                      <a:r>
                        <a:rPr lang="en-US" sz="2400" b="0" i="0" u="none" strike="noStrike">
                          <a:effectLst/>
                          <a:latin typeface="Arial" panose="020B0604020202020204" pitchFamily="34" charset="0"/>
                        </a:rPr>
                        <a:t>19</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63.9</a:t>
                      </a:r>
                    </a:p>
                  </a:txBody>
                  <a:tcPr marL="0" marR="0" marT="0" marB="0"/>
                </a:tc>
              </a:tr>
              <a:tr h="534019">
                <a:tc>
                  <a:txBody>
                    <a:bodyPr/>
                    <a:lstStyle/>
                    <a:p>
                      <a:pPr algn="l" fontAlgn="b"/>
                      <a:r>
                        <a:rPr lang="en-US" sz="1400" b="0" i="0" u="none" strike="noStrike" dirty="0">
                          <a:effectLst/>
                          <a:latin typeface="Arial" panose="020B0604020202020204" pitchFamily="34" charset="0"/>
                        </a:rPr>
                        <a:t>Social Sciences</a:t>
                      </a:r>
                    </a:p>
                  </a:txBody>
                  <a:tcPr marL="0" marR="0" marT="0" marB="0" anchor="b"/>
                </a:tc>
                <a:tc>
                  <a:txBody>
                    <a:bodyPr/>
                    <a:lstStyle/>
                    <a:p>
                      <a:pPr algn="l" fontAlgn="t"/>
                      <a:r>
                        <a:rPr lang="en-US" sz="1400" b="0" i="0" u="none" strike="noStrike" dirty="0">
                          <a:effectLst/>
                          <a:latin typeface="Arial" panose="020B0604020202020204" pitchFamily="34" charset="0"/>
                        </a:rPr>
                        <a:t>SOCS</a:t>
                      </a:r>
                    </a:p>
                  </a:txBody>
                  <a:tcPr marL="0" marR="0" marT="0" marB="0"/>
                </a:tc>
                <a:tc>
                  <a:txBody>
                    <a:bodyPr/>
                    <a:lstStyle/>
                    <a:p>
                      <a:pPr algn="r" fontAlgn="b"/>
                      <a:r>
                        <a:rPr lang="en-US" sz="2400" b="0" i="0" u="none" strike="noStrike">
                          <a:effectLst/>
                          <a:latin typeface="Arial" panose="020B0604020202020204" pitchFamily="34" charset="0"/>
                        </a:rPr>
                        <a:t>165</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10</a:t>
                      </a:r>
                    </a:p>
                  </a:txBody>
                  <a:tcPr marL="0" marR="0" marT="0" marB="0" anchor="b"/>
                </a:tc>
                <a:tc>
                  <a:txBody>
                    <a:bodyPr/>
                    <a:lstStyle/>
                    <a:p>
                      <a:pPr algn="r" fontAlgn="b"/>
                      <a:r>
                        <a:rPr lang="en-US" sz="2400" b="0" i="0" u="none" strike="noStrike">
                          <a:effectLst/>
                          <a:latin typeface="Arial" panose="020B0604020202020204" pitchFamily="34" charset="0"/>
                        </a:rPr>
                        <a:t>16</a:t>
                      </a:r>
                    </a:p>
                  </a:txBody>
                  <a:tcPr marL="0" marR="0" marT="0" marB="0" anchor="b"/>
                </a:tc>
                <a:tc>
                  <a:txBody>
                    <a:bodyPr/>
                    <a:lstStyle/>
                    <a:p>
                      <a:pPr algn="r" fontAlgn="b"/>
                      <a:r>
                        <a:rPr lang="en-US" sz="2400" b="0" i="0" u="none" strike="noStrike">
                          <a:effectLst/>
                          <a:latin typeface="Arial" panose="020B0604020202020204" pitchFamily="34" charset="0"/>
                        </a:rPr>
                        <a:t>29</a:t>
                      </a:r>
                    </a:p>
                  </a:txBody>
                  <a:tcPr marL="0" marR="0" marT="0" marB="0" anchor="b"/>
                </a:tc>
                <a:tc>
                  <a:txBody>
                    <a:bodyPr/>
                    <a:lstStyle/>
                    <a:p>
                      <a:pPr algn="r" fontAlgn="b"/>
                      <a:r>
                        <a:rPr lang="en-US" sz="2400" b="0" i="0" u="none" strike="noStrike">
                          <a:effectLst/>
                          <a:latin typeface="Arial" panose="020B0604020202020204" pitchFamily="34" charset="0"/>
                        </a:rPr>
                        <a:t>33</a:t>
                      </a:r>
                    </a:p>
                  </a:txBody>
                  <a:tcPr marL="0" marR="0" marT="0" marB="0" anchor="b"/>
                </a:tc>
                <a:tc>
                  <a:txBody>
                    <a:bodyPr/>
                    <a:lstStyle/>
                    <a:p>
                      <a:pPr algn="r" fontAlgn="b"/>
                      <a:r>
                        <a:rPr lang="en-US" sz="2400" b="0" i="0" u="none" strike="noStrike">
                          <a:effectLst/>
                          <a:latin typeface="Arial" panose="020B0604020202020204" pitchFamily="34" charset="0"/>
                        </a:rPr>
                        <a:t>32</a:t>
                      </a:r>
                    </a:p>
                  </a:txBody>
                  <a:tcPr marL="0" marR="0" marT="0" marB="0" anchor="b"/>
                </a:tc>
                <a:tc>
                  <a:txBody>
                    <a:bodyPr/>
                    <a:lstStyle/>
                    <a:p>
                      <a:pPr algn="r" fontAlgn="b"/>
                      <a:r>
                        <a:rPr lang="en-US" sz="2400" b="0" i="0" u="none" strike="noStrike">
                          <a:effectLst/>
                          <a:latin typeface="Arial" panose="020B0604020202020204" pitchFamily="34" charset="0"/>
                        </a:rPr>
                        <a:t>45</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67.8</a:t>
                      </a:r>
                    </a:p>
                  </a:txBody>
                  <a:tcPr marL="0" marR="0" marT="0" marB="0"/>
                </a:tc>
              </a:tr>
              <a:tr h="534019">
                <a:tc>
                  <a:txBody>
                    <a:bodyPr/>
                    <a:lstStyle/>
                    <a:p>
                      <a:pPr algn="l" fontAlgn="b"/>
                      <a:r>
                        <a:rPr lang="en-US" sz="1400" b="0" i="0" u="none" strike="noStrike">
                          <a:effectLst/>
                          <a:latin typeface="Arial" panose="020B0604020202020204" pitchFamily="34" charset="0"/>
                        </a:rPr>
                        <a:t>Life Skills</a:t>
                      </a:r>
                    </a:p>
                  </a:txBody>
                  <a:tcPr marL="0" marR="0" marT="0" marB="0" anchor="b"/>
                </a:tc>
                <a:tc>
                  <a:txBody>
                    <a:bodyPr/>
                    <a:lstStyle/>
                    <a:p>
                      <a:pPr algn="l" fontAlgn="t"/>
                      <a:r>
                        <a:rPr lang="en-US" sz="1400" b="0" i="0" u="none" strike="noStrike" dirty="0">
                          <a:effectLst/>
                          <a:latin typeface="Arial" panose="020B0604020202020204" pitchFamily="34" charset="0"/>
                        </a:rPr>
                        <a:t>LSFIP</a:t>
                      </a:r>
                    </a:p>
                  </a:txBody>
                  <a:tcPr marL="0" marR="0" marT="0" marB="0"/>
                </a:tc>
                <a:tc>
                  <a:txBody>
                    <a:bodyPr/>
                    <a:lstStyle/>
                    <a:p>
                      <a:pPr algn="r" fontAlgn="b"/>
                      <a:r>
                        <a:rPr lang="en-US" sz="2400" b="0" i="0" u="none" strike="noStrike">
                          <a:effectLst/>
                          <a:latin typeface="Arial" panose="020B0604020202020204" pitchFamily="34" charset="0"/>
                        </a:rPr>
                        <a:t>165</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0</a:t>
                      </a:r>
                    </a:p>
                  </a:txBody>
                  <a:tcPr marL="0" marR="0" marT="0" marB="0" anchor="b"/>
                </a:tc>
                <a:tc>
                  <a:txBody>
                    <a:bodyPr/>
                    <a:lstStyle/>
                    <a:p>
                      <a:pPr algn="r" fontAlgn="b"/>
                      <a:r>
                        <a:rPr lang="en-US" sz="2400" b="0" i="0" u="none" strike="noStrike">
                          <a:effectLst/>
                          <a:latin typeface="Arial" panose="020B0604020202020204" pitchFamily="34" charset="0"/>
                        </a:rPr>
                        <a:t>8</a:t>
                      </a:r>
                    </a:p>
                  </a:txBody>
                  <a:tcPr marL="0" marR="0" marT="0" marB="0" anchor="b"/>
                </a:tc>
                <a:tc>
                  <a:txBody>
                    <a:bodyPr/>
                    <a:lstStyle/>
                    <a:p>
                      <a:pPr algn="r" fontAlgn="b"/>
                      <a:r>
                        <a:rPr lang="en-US" sz="2400" b="0" i="0" u="none" strike="noStrike">
                          <a:effectLst/>
                          <a:latin typeface="Arial" panose="020B0604020202020204" pitchFamily="34" charset="0"/>
                        </a:rPr>
                        <a:t>36</a:t>
                      </a:r>
                    </a:p>
                  </a:txBody>
                  <a:tcPr marL="0" marR="0" marT="0" marB="0" anchor="b"/>
                </a:tc>
                <a:tc>
                  <a:txBody>
                    <a:bodyPr/>
                    <a:lstStyle/>
                    <a:p>
                      <a:pPr algn="r" fontAlgn="b"/>
                      <a:r>
                        <a:rPr lang="en-US" sz="2400" b="0" i="0" u="none" strike="noStrike">
                          <a:effectLst/>
                          <a:latin typeface="Arial" panose="020B0604020202020204" pitchFamily="34" charset="0"/>
                        </a:rPr>
                        <a:t>40</a:t>
                      </a:r>
                    </a:p>
                  </a:txBody>
                  <a:tcPr marL="0" marR="0" marT="0" marB="0" anchor="b"/>
                </a:tc>
                <a:tc>
                  <a:txBody>
                    <a:bodyPr/>
                    <a:lstStyle/>
                    <a:p>
                      <a:pPr algn="r" fontAlgn="b"/>
                      <a:r>
                        <a:rPr lang="en-US" sz="2400" b="0" i="0" u="none" strike="noStrike">
                          <a:effectLst/>
                          <a:latin typeface="Arial" panose="020B0604020202020204" pitchFamily="34" charset="0"/>
                        </a:rPr>
                        <a:t>81</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78.9</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a:xfrm>
            <a:off x="5580112" y="6721475"/>
            <a:ext cx="2133600" cy="365125"/>
          </a:xfrm>
        </p:spPr>
        <p:txBody>
          <a:bodyPr/>
          <a:lstStyle/>
          <a:p>
            <a:fld id="{DFA184DC-9B2F-4D05-A35C-F0CF02FC88B6}" type="slidenum">
              <a:rPr lang="en-ZA" smtClean="0"/>
              <a:pPr/>
              <a:t>21</a:t>
            </a:fld>
            <a:endParaRPr lang="en-ZA"/>
          </a:p>
        </p:txBody>
      </p:sp>
      <p:pic>
        <p:nvPicPr>
          <p:cNvPr id="8" name="Picture 7"/>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343900" y="428604"/>
            <a:ext cx="685800" cy="685800"/>
          </a:xfrm>
          <a:prstGeom prst="rect">
            <a:avLst/>
          </a:prstGeom>
          <a:noFill/>
          <a:ln w="9525">
            <a:noFill/>
            <a:miter lim="800000"/>
            <a:headEnd/>
            <a:tailEnd/>
          </a:ln>
        </p:spPr>
      </p:pic>
    </p:spTree>
    <p:extLst>
      <p:ext uri="{BB962C8B-B14F-4D97-AF65-F5344CB8AC3E}">
        <p14:creationId xmlns:p14="http://schemas.microsoft.com/office/powerpoint/2010/main" val="4117904457"/>
      </p:ext>
    </p:extLst>
  </p:cSld>
  <p:clrMapOvr>
    <a:masterClrMapping/>
  </p:clrMapOvr>
  <p:transition advTm="15000">
    <p:wedge/>
    <p:sndAc>
      <p:stSnd>
        <p:snd r:embed="rId2" name="applause.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TERM  ONE  PERFORMANCE</a:t>
            </a:r>
            <a:br>
              <a:rPr lang="en-US" dirty="0"/>
            </a:br>
            <a:r>
              <a:rPr lang="en-US" dirty="0"/>
              <a:t>GRADE </a:t>
            </a:r>
            <a:r>
              <a:rPr lang="en-US" dirty="0" smtClean="0"/>
              <a:t>FIVE  </a:t>
            </a:r>
            <a:r>
              <a:rPr lang="en-US" dirty="0"/>
              <a:t>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89815682"/>
              </p:ext>
            </p:extLst>
          </p:nvPr>
        </p:nvGraphicFramePr>
        <p:xfrm>
          <a:off x="457200" y="1417638"/>
          <a:ext cx="8363267" cy="4602806"/>
        </p:xfrm>
        <a:graphic>
          <a:graphicData uri="http://schemas.openxmlformats.org/drawingml/2006/table">
            <a:tbl>
              <a:tblPr firstRow="1" bandRow="1">
                <a:tableStyleId>{5C22544A-7EE6-4342-B048-85BDC9FD1C3A}</a:tableStyleId>
              </a:tblPr>
              <a:tblGrid>
                <a:gridCol w="760297"/>
                <a:gridCol w="760297"/>
                <a:gridCol w="760297"/>
                <a:gridCol w="760297"/>
                <a:gridCol w="760297"/>
                <a:gridCol w="760297"/>
                <a:gridCol w="760297"/>
                <a:gridCol w="760297"/>
                <a:gridCol w="760297"/>
                <a:gridCol w="760297"/>
                <a:gridCol w="760297"/>
              </a:tblGrid>
              <a:tr h="1036646">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398495">
                <a:tc>
                  <a:txBody>
                    <a:bodyPr/>
                    <a:lstStyle/>
                    <a:p>
                      <a:pPr algn="l" fontAlgn="b"/>
                      <a:r>
                        <a:rPr lang="en-US" sz="1800" b="0" i="0" u="none" strike="noStrike" dirty="0">
                          <a:effectLst/>
                          <a:latin typeface="Arial" panose="020B0604020202020204" pitchFamily="34" charset="0"/>
                        </a:rPr>
                        <a:t>English</a:t>
                      </a:r>
                    </a:p>
                  </a:txBody>
                  <a:tcPr marL="0" marR="0" marT="0" marB="0" anchor="b"/>
                </a:tc>
                <a:tc>
                  <a:txBody>
                    <a:bodyPr/>
                    <a:lstStyle/>
                    <a:p>
                      <a:pPr algn="l" fontAlgn="t"/>
                      <a:r>
                        <a:rPr lang="en-US" sz="1800" b="0" i="0" u="none" strike="noStrike" dirty="0">
                          <a:effectLst/>
                          <a:latin typeface="Arial" panose="020B0604020202020204" pitchFamily="34" charset="0"/>
                        </a:rPr>
                        <a:t>ENGHL</a:t>
                      </a:r>
                    </a:p>
                  </a:txBody>
                  <a:tcPr marL="0" marR="0" marT="0" marB="0"/>
                </a:tc>
                <a:tc>
                  <a:txBody>
                    <a:bodyPr/>
                    <a:lstStyle/>
                    <a:p>
                      <a:pPr algn="r" fontAlgn="b"/>
                      <a:r>
                        <a:rPr lang="en-US" sz="1800" b="0" i="0" u="none" strike="noStrike" dirty="0">
                          <a:effectLst/>
                          <a:latin typeface="Arial" panose="020B0604020202020204" pitchFamily="34" charset="0"/>
                        </a:rPr>
                        <a:t>160</a:t>
                      </a:r>
                    </a:p>
                  </a:txBody>
                  <a:tcPr marL="0" marR="0" marT="0" marB="0" anchor="b"/>
                </a:tc>
                <a:tc>
                  <a:txBody>
                    <a:bodyPr/>
                    <a:lstStyle/>
                    <a:p>
                      <a:pPr algn="r" fontAlgn="b"/>
                      <a:r>
                        <a:rPr lang="en-US" sz="1800" b="0" i="0" u="none" strike="noStrike" dirty="0">
                          <a:effectLst/>
                          <a:latin typeface="Arial" panose="020B0604020202020204" pitchFamily="34" charset="0"/>
                        </a:rPr>
                        <a:t>0</a:t>
                      </a:r>
                    </a:p>
                  </a:txBody>
                  <a:tcPr marL="0" marR="0" marT="0" marB="0" anchor="b"/>
                </a:tc>
                <a:tc>
                  <a:txBody>
                    <a:bodyPr/>
                    <a:lstStyle/>
                    <a:p>
                      <a:pPr algn="r" fontAlgn="b"/>
                      <a:r>
                        <a:rPr lang="en-US" sz="1800" b="0" i="0" u="none" strike="noStrike" dirty="0">
                          <a:effectLst/>
                          <a:latin typeface="Arial" panose="020B0604020202020204" pitchFamily="34" charset="0"/>
                        </a:rPr>
                        <a:t>1</a:t>
                      </a:r>
                    </a:p>
                  </a:txBody>
                  <a:tcPr marL="0" marR="0" marT="0" marB="0" anchor="b"/>
                </a:tc>
                <a:tc>
                  <a:txBody>
                    <a:bodyPr/>
                    <a:lstStyle/>
                    <a:p>
                      <a:pPr algn="r" fontAlgn="b"/>
                      <a:r>
                        <a:rPr lang="en-US" sz="1800" b="0" i="0" u="none" strike="noStrike" dirty="0">
                          <a:effectLst/>
                          <a:latin typeface="Arial" panose="020B0604020202020204" pitchFamily="34" charset="0"/>
                        </a:rPr>
                        <a:t>4</a:t>
                      </a:r>
                    </a:p>
                  </a:txBody>
                  <a:tcPr marL="0" marR="0" marT="0" marB="0" anchor="b"/>
                </a:tc>
                <a:tc>
                  <a:txBody>
                    <a:bodyPr/>
                    <a:lstStyle/>
                    <a:p>
                      <a:pPr algn="r" fontAlgn="b"/>
                      <a:r>
                        <a:rPr lang="en-US" sz="1800" b="0" i="0" u="none" strike="noStrike" dirty="0">
                          <a:effectLst/>
                          <a:latin typeface="Arial" panose="020B0604020202020204" pitchFamily="34" charset="0"/>
                        </a:rPr>
                        <a:t>31</a:t>
                      </a:r>
                    </a:p>
                  </a:txBody>
                  <a:tcPr marL="0" marR="0" marT="0" marB="0" anchor="b"/>
                </a:tc>
                <a:tc>
                  <a:txBody>
                    <a:bodyPr/>
                    <a:lstStyle/>
                    <a:p>
                      <a:pPr algn="r" fontAlgn="b"/>
                      <a:r>
                        <a:rPr lang="en-US" sz="1800" b="0" i="0" u="none" strike="noStrike" dirty="0">
                          <a:effectLst/>
                          <a:latin typeface="Arial" panose="020B0604020202020204" pitchFamily="34" charset="0"/>
                        </a:rPr>
                        <a:t>68</a:t>
                      </a:r>
                    </a:p>
                  </a:txBody>
                  <a:tcPr marL="0" marR="0" marT="0" marB="0" anchor="b"/>
                </a:tc>
                <a:tc>
                  <a:txBody>
                    <a:bodyPr/>
                    <a:lstStyle/>
                    <a:p>
                      <a:pPr algn="r" fontAlgn="b"/>
                      <a:r>
                        <a:rPr lang="en-US" sz="1800" b="0" i="0" u="none" strike="noStrike" dirty="0">
                          <a:effectLst/>
                          <a:latin typeface="Arial" panose="020B0604020202020204" pitchFamily="34" charset="0"/>
                        </a:rPr>
                        <a:t>37</a:t>
                      </a:r>
                    </a:p>
                  </a:txBody>
                  <a:tcPr marL="0" marR="0" marT="0" marB="0" anchor="b"/>
                </a:tc>
                <a:tc>
                  <a:txBody>
                    <a:bodyPr/>
                    <a:lstStyle/>
                    <a:p>
                      <a:pPr algn="r" fontAlgn="b"/>
                      <a:r>
                        <a:rPr lang="en-US" sz="1800" b="0" i="0" u="none" strike="noStrike" dirty="0">
                          <a:effectLst/>
                          <a:latin typeface="Arial" panose="020B0604020202020204" pitchFamily="34" charset="0"/>
                        </a:rPr>
                        <a:t>19</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67.1</a:t>
                      </a:r>
                    </a:p>
                  </a:txBody>
                  <a:tcPr marL="0" marR="0" marT="0" marB="0"/>
                </a:tc>
              </a:tr>
              <a:tr h="398495">
                <a:tc>
                  <a:txBody>
                    <a:bodyPr/>
                    <a:lstStyle/>
                    <a:p>
                      <a:pPr algn="l" fontAlgn="b"/>
                      <a:r>
                        <a:rPr lang="en-US" sz="1800" b="0" i="0" u="none" strike="noStrike">
                          <a:effectLst/>
                          <a:latin typeface="Arial" panose="020B0604020202020204" pitchFamily="34" charset="0"/>
                        </a:rPr>
                        <a:t>Afrikaans</a:t>
                      </a:r>
                    </a:p>
                  </a:txBody>
                  <a:tcPr marL="0" marR="0" marT="0" marB="0" anchor="b"/>
                </a:tc>
                <a:tc>
                  <a:txBody>
                    <a:bodyPr/>
                    <a:lstStyle/>
                    <a:p>
                      <a:pPr algn="l" fontAlgn="t"/>
                      <a:r>
                        <a:rPr lang="en-US" sz="1800" b="0" i="0" u="none" strike="noStrike">
                          <a:effectLst/>
                          <a:latin typeface="Arial" panose="020B0604020202020204" pitchFamily="34" charset="0"/>
                        </a:rPr>
                        <a:t>AFRFA</a:t>
                      </a:r>
                    </a:p>
                  </a:txBody>
                  <a:tcPr marL="0" marR="0" marT="0" marB="0"/>
                </a:tc>
                <a:tc>
                  <a:txBody>
                    <a:bodyPr/>
                    <a:lstStyle/>
                    <a:p>
                      <a:pPr algn="r" fontAlgn="b"/>
                      <a:r>
                        <a:rPr lang="en-US" sz="1800" b="0" i="0" u="none" strike="noStrike">
                          <a:effectLst/>
                          <a:latin typeface="Arial" panose="020B0604020202020204" pitchFamily="34" charset="0"/>
                        </a:rPr>
                        <a:t>160</a:t>
                      </a:r>
                    </a:p>
                  </a:txBody>
                  <a:tcPr marL="0" marR="0" marT="0" marB="0" anchor="b"/>
                </a:tc>
                <a:tc>
                  <a:txBody>
                    <a:bodyPr/>
                    <a:lstStyle/>
                    <a:p>
                      <a:pPr algn="r" fontAlgn="b"/>
                      <a:r>
                        <a:rPr lang="en-US" sz="1800" b="0" i="0" u="none" strike="noStrike">
                          <a:effectLst/>
                          <a:latin typeface="Arial" panose="020B0604020202020204" pitchFamily="34" charset="0"/>
                        </a:rPr>
                        <a:t>7</a:t>
                      </a:r>
                    </a:p>
                  </a:txBody>
                  <a:tcPr marL="0" marR="0" marT="0" marB="0" anchor="b"/>
                </a:tc>
                <a:tc>
                  <a:txBody>
                    <a:bodyPr/>
                    <a:lstStyle/>
                    <a:p>
                      <a:pPr algn="r" fontAlgn="b"/>
                      <a:r>
                        <a:rPr lang="en-US" sz="1800" b="0" i="0" u="none" strike="noStrike">
                          <a:effectLst/>
                          <a:latin typeface="Arial" panose="020B0604020202020204" pitchFamily="34" charset="0"/>
                        </a:rPr>
                        <a:t>13</a:t>
                      </a:r>
                    </a:p>
                  </a:txBody>
                  <a:tcPr marL="0" marR="0" marT="0" marB="0" anchor="b"/>
                </a:tc>
                <a:tc>
                  <a:txBody>
                    <a:bodyPr/>
                    <a:lstStyle/>
                    <a:p>
                      <a:pPr algn="r" fontAlgn="b"/>
                      <a:r>
                        <a:rPr lang="en-US" sz="1800" b="0" i="0" u="none" strike="noStrike">
                          <a:effectLst/>
                          <a:latin typeface="Arial" panose="020B0604020202020204" pitchFamily="34" charset="0"/>
                        </a:rPr>
                        <a:t>24</a:t>
                      </a:r>
                    </a:p>
                  </a:txBody>
                  <a:tcPr marL="0" marR="0" marT="0" marB="0" anchor="b"/>
                </a:tc>
                <a:tc>
                  <a:txBody>
                    <a:bodyPr/>
                    <a:lstStyle/>
                    <a:p>
                      <a:pPr algn="r" fontAlgn="b"/>
                      <a:r>
                        <a:rPr lang="en-US" sz="1800" b="0" i="0" u="none" strike="noStrike">
                          <a:effectLst/>
                          <a:latin typeface="Arial" panose="020B0604020202020204" pitchFamily="34" charset="0"/>
                        </a:rPr>
                        <a:t>30</a:t>
                      </a:r>
                    </a:p>
                  </a:txBody>
                  <a:tcPr marL="0" marR="0" marT="0" marB="0" anchor="b"/>
                </a:tc>
                <a:tc>
                  <a:txBody>
                    <a:bodyPr/>
                    <a:lstStyle/>
                    <a:p>
                      <a:pPr algn="r" fontAlgn="b"/>
                      <a:r>
                        <a:rPr lang="en-US" sz="1800" b="0" i="0" u="none" strike="noStrike">
                          <a:effectLst/>
                          <a:latin typeface="Arial" panose="020B0604020202020204" pitchFamily="34" charset="0"/>
                        </a:rPr>
                        <a:t>17</a:t>
                      </a:r>
                    </a:p>
                  </a:txBody>
                  <a:tcPr marL="0" marR="0" marT="0" marB="0" anchor="b"/>
                </a:tc>
                <a:tc>
                  <a:txBody>
                    <a:bodyPr/>
                    <a:lstStyle/>
                    <a:p>
                      <a:pPr algn="r" fontAlgn="b"/>
                      <a:r>
                        <a:rPr lang="en-US" sz="1800" b="0" i="0" u="none" strike="noStrike">
                          <a:effectLst/>
                          <a:latin typeface="Arial" panose="020B0604020202020204" pitchFamily="34" charset="0"/>
                        </a:rPr>
                        <a:t>33</a:t>
                      </a:r>
                    </a:p>
                  </a:txBody>
                  <a:tcPr marL="0" marR="0" marT="0" marB="0" anchor="b"/>
                </a:tc>
                <a:tc>
                  <a:txBody>
                    <a:bodyPr/>
                    <a:lstStyle/>
                    <a:p>
                      <a:pPr algn="r" fontAlgn="b"/>
                      <a:r>
                        <a:rPr lang="en-US" sz="1800" b="0" i="0" u="none" strike="noStrike">
                          <a:effectLst/>
                          <a:latin typeface="Arial" panose="020B0604020202020204" pitchFamily="34" charset="0"/>
                        </a:rPr>
                        <a:t>36</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62.7</a:t>
                      </a:r>
                    </a:p>
                  </a:txBody>
                  <a:tcPr marL="0" marR="0" marT="0" marB="0"/>
                </a:tc>
              </a:tr>
              <a:tr h="398495">
                <a:tc>
                  <a:txBody>
                    <a:bodyPr/>
                    <a:lstStyle/>
                    <a:p>
                      <a:pPr algn="l" fontAlgn="b"/>
                      <a:r>
                        <a:rPr lang="en-US" sz="1800" b="0" i="0" u="none" strike="noStrike">
                          <a:effectLst/>
                          <a:latin typeface="Arial" panose="020B0604020202020204" pitchFamily="34" charset="0"/>
                        </a:rPr>
                        <a:t>Mathematics</a:t>
                      </a:r>
                    </a:p>
                  </a:txBody>
                  <a:tcPr marL="0" marR="0" marT="0" marB="0" anchor="b"/>
                </a:tc>
                <a:tc>
                  <a:txBody>
                    <a:bodyPr/>
                    <a:lstStyle/>
                    <a:p>
                      <a:pPr algn="l" fontAlgn="t"/>
                      <a:r>
                        <a:rPr lang="en-US" sz="1800" b="0" i="0" u="none" strike="noStrike">
                          <a:effectLst/>
                          <a:latin typeface="Arial" panose="020B0604020202020204" pitchFamily="34" charset="0"/>
                        </a:rPr>
                        <a:t>MATH</a:t>
                      </a:r>
                    </a:p>
                  </a:txBody>
                  <a:tcPr marL="0" marR="0" marT="0" marB="0"/>
                </a:tc>
                <a:tc>
                  <a:txBody>
                    <a:bodyPr/>
                    <a:lstStyle/>
                    <a:p>
                      <a:pPr algn="r" fontAlgn="b"/>
                      <a:r>
                        <a:rPr lang="en-US" sz="1800" b="0" i="0" u="none" strike="noStrike">
                          <a:effectLst/>
                          <a:latin typeface="Arial" panose="020B0604020202020204" pitchFamily="34" charset="0"/>
                        </a:rPr>
                        <a:t>160</a:t>
                      </a:r>
                    </a:p>
                  </a:txBody>
                  <a:tcPr marL="0" marR="0" marT="0" marB="0" anchor="b"/>
                </a:tc>
                <a:tc>
                  <a:txBody>
                    <a:bodyPr/>
                    <a:lstStyle/>
                    <a:p>
                      <a:pPr algn="r" fontAlgn="b"/>
                      <a:r>
                        <a:rPr lang="en-US" sz="1800" b="0" i="0" u="none" strike="noStrike">
                          <a:effectLst/>
                          <a:latin typeface="Arial" panose="020B0604020202020204" pitchFamily="34" charset="0"/>
                        </a:rPr>
                        <a:t>8</a:t>
                      </a:r>
                    </a:p>
                  </a:txBody>
                  <a:tcPr marL="0" marR="0" marT="0" marB="0" anchor="b"/>
                </a:tc>
                <a:tc>
                  <a:txBody>
                    <a:bodyPr/>
                    <a:lstStyle/>
                    <a:p>
                      <a:pPr algn="r" fontAlgn="b"/>
                      <a:r>
                        <a:rPr lang="en-US" sz="1800" b="0" i="0" u="none" strike="noStrike">
                          <a:effectLst/>
                          <a:latin typeface="Arial" panose="020B0604020202020204" pitchFamily="34" charset="0"/>
                        </a:rPr>
                        <a:t>15</a:t>
                      </a:r>
                    </a:p>
                  </a:txBody>
                  <a:tcPr marL="0" marR="0" marT="0" marB="0" anchor="b"/>
                </a:tc>
                <a:tc>
                  <a:txBody>
                    <a:bodyPr/>
                    <a:lstStyle/>
                    <a:p>
                      <a:pPr algn="r" fontAlgn="b"/>
                      <a:r>
                        <a:rPr lang="en-US" sz="1800" b="0" i="0" u="none" strike="noStrike">
                          <a:effectLst/>
                          <a:latin typeface="Arial" panose="020B0604020202020204" pitchFamily="34" charset="0"/>
                        </a:rPr>
                        <a:t>19</a:t>
                      </a:r>
                    </a:p>
                  </a:txBody>
                  <a:tcPr marL="0" marR="0" marT="0" marB="0" anchor="b"/>
                </a:tc>
                <a:tc>
                  <a:txBody>
                    <a:bodyPr/>
                    <a:lstStyle/>
                    <a:p>
                      <a:pPr algn="r" fontAlgn="b"/>
                      <a:r>
                        <a:rPr lang="en-US" sz="1800" b="0" i="0" u="none" strike="noStrike">
                          <a:effectLst/>
                          <a:latin typeface="Arial" panose="020B0604020202020204" pitchFamily="34" charset="0"/>
                        </a:rPr>
                        <a:t>31</a:t>
                      </a:r>
                    </a:p>
                  </a:txBody>
                  <a:tcPr marL="0" marR="0" marT="0" marB="0" anchor="b"/>
                </a:tc>
                <a:tc>
                  <a:txBody>
                    <a:bodyPr/>
                    <a:lstStyle/>
                    <a:p>
                      <a:pPr algn="r" fontAlgn="b"/>
                      <a:r>
                        <a:rPr lang="en-US" sz="1800" b="0" i="0" u="none" strike="noStrike">
                          <a:effectLst/>
                          <a:latin typeface="Arial" panose="020B0604020202020204" pitchFamily="34" charset="0"/>
                        </a:rPr>
                        <a:t>32</a:t>
                      </a:r>
                    </a:p>
                  </a:txBody>
                  <a:tcPr marL="0" marR="0" marT="0" marB="0" anchor="b"/>
                </a:tc>
                <a:tc>
                  <a:txBody>
                    <a:bodyPr/>
                    <a:lstStyle/>
                    <a:p>
                      <a:pPr algn="r" fontAlgn="b"/>
                      <a:r>
                        <a:rPr lang="en-US" sz="1800" b="0" i="0" u="none" strike="noStrike">
                          <a:effectLst/>
                          <a:latin typeface="Arial" panose="020B0604020202020204" pitchFamily="34" charset="0"/>
                        </a:rPr>
                        <a:t>29</a:t>
                      </a:r>
                    </a:p>
                  </a:txBody>
                  <a:tcPr marL="0" marR="0" marT="0" marB="0" anchor="b"/>
                </a:tc>
                <a:tc>
                  <a:txBody>
                    <a:bodyPr/>
                    <a:lstStyle/>
                    <a:p>
                      <a:pPr algn="r" fontAlgn="b"/>
                      <a:r>
                        <a:rPr lang="en-US" sz="1800" b="0" i="0" u="none" strike="noStrike">
                          <a:effectLst/>
                          <a:latin typeface="Arial" panose="020B0604020202020204" pitchFamily="34" charset="0"/>
                        </a:rPr>
                        <a:t>26</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60.7</a:t>
                      </a:r>
                    </a:p>
                  </a:txBody>
                  <a:tcPr marL="0" marR="0" marT="0" marB="0"/>
                </a:tc>
              </a:tr>
              <a:tr h="398495">
                <a:tc>
                  <a:txBody>
                    <a:bodyPr/>
                    <a:lstStyle/>
                    <a:p>
                      <a:pPr algn="l" fontAlgn="b"/>
                      <a:r>
                        <a:rPr lang="en-US" sz="1800" b="0" i="0" u="none" strike="noStrike">
                          <a:effectLst/>
                          <a:latin typeface="Arial" panose="020B0604020202020204" pitchFamily="34" charset="0"/>
                        </a:rPr>
                        <a:t>NS &amp; Tech</a:t>
                      </a:r>
                    </a:p>
                  </a:txBody>
                  <a:tcPr marL="0" marR="0" marT="0" marB="0" anchor="b"/>
                </a:tc>
                <a:tc>
                  <a:txBody>
                    <a:bodyPr/>
                    <a:lstStyle/>
                    <a:p>
                      <a:pPr algn="l" fontAlgn="t"/>
                      <a:r>
                        <a:rPr lang="en-US" sz="1800" b="0" i="0" u="none" strike="noStrike">
                          <a:effectLst/>
                          <a:latin typeface="Arial" panose="020B0604020202020204" pitchFamily="34" charset="0"/>
                        </a:rPr>
                        <a:t>NSTEC</a:t>
                      </a:r>
                    </a:p>
                  </a:txBody>
                  <a:tcPr marL="0" marR="0" marT="0" marB="0"/>
                </a:tc>
                <a:tc>
                  <a:txBody>
                    <a:bodyPr/>
                    <a:lstStyle/>
                    <a:p>
                      <a:pPr algn="r" fontAlgn="b"/>
                      <a:r>
                        <a:rPr lang="en-US" sz="1800" b="0" i="0" u="none" strike="noStrike">
                          <a:effectLst/>
                          <a:latin typeface="Arial" panose="020B0604020202020204" pitchFamily="34" charset="0"/>
                        </a:rPr>
                        <a:t>160</a:t>
                      </a:r>
                    </a:p>
                  </a:txBody>
                  <a:tcPr marL="0" marR="0" marT="0" marB="0" anchor="b"/>
                </a:tc>
                <a:tc>
                  <a:txBody>
                    <a:bodyPr/>
                    <a:lstStyle/>
                    <a:p>
                      <a:pPr algn="r" fontAlgn="b"/>
                      <a:r>
                        <a:rPr lang="en-US" sz="1800" b="0" i="0" u="none" strike="noStrike">
                          <a:effectLst/>
                          <a:latin typeface="Arial" panose="020B0604020202020204" pitchFamily="34" charset="0"/>
                        </a:rPr>
                        <a:t>4</a:t>
                      </a:r>
                    </a:p>
                  </a:txBody>
                  <a:tcPr marL="0" marR="0" marT="0" marB="0" anchor="b"/>
                </a:tc>
                <a:tc>
                  <a:txBody>
                    <a:bodyPr/>
                    <a:lstStyle/>
                    <a:p>
                      <a:pPr algn="r" fontAlgn="b"/>
                      <a:r>
                        <a:rPr lang="en-US" sz="1800" b="0" i="0" u="none" strike="noStrike">
                          <a:effectLst/>
                          <a:latin typeface="Arial" panose="020B0604020202020204" pitchFamily="34" charset="0"/>
                        </a:rPr>
                        <a:t>6</a:t>
                      </a:r>
                    </a:p>
                  </a:txBody>
                  <a:tcPr marL="0" marR="0" marT="0" marB="0" anchor="b"/>
                </a:tc>
                <a:tc>
                  <a:txBody>
                    <a:bodyPr/>
                    <a:lstStyle/>
                    <a:p>
                      <a:pPr algn="r" fontAlgn="b"/>
                      <a:r>
                        <a:rPr lang="en-US" sz="1800" b="0" i="0" u="none" strike="noStrike">
                          <a:effectLst/>
                          <a:latin typeface="Arial" panose="020B0604020202020204" pitchFamily="34" charset="0"/>
                        </a:rPr>
                        <a:t>20</a:t>
                      </a:r>
                    </a:p>
                  </a:txBody>
                  <a:tcPr marL="0" marR="0" marT="0" marB="0" anchor="b"/>
                </a:tc>
                <a:tc>
                  <a:txBody>
                    <a:bodyPr/>
                    <a:lstStyle/>
                    <a:p>
                      <a:pPr algn="r" fontAlgn="b"/>
                      <a:r>
                        <a:rPr lang="en-US" sz="1800" b="0" i="0" u="none" strike="noStrike">
                          <a:effectLst/>
                          <a:latin typeface="Arial" panose="020B0604020202020204" pitchFamily="34" charset="0"/>
                        </a:rPr>
                        <a:t>20</a:t>
                      </a:r>
                    </a:p>
                  </a:txBody>
                  <a:tcPr marL="0" marR="0" marT="0" marB="0" anchor="b"/>
                </a:tc>
                <a:tc>
                  <a:txBody>
                    <a:bodyPr/>
                    <a:lstStyle/>
                    <a:p>
                      <a:pPr algn="r" fontAlgn="b"/>
                      <a:r>
                        <a:rPr lang="en-US" sz="1800" b="0" i="0" u="none" strike="noStrike">
                          <a:effectLst/>
                          <a:latin typeface="Arial" panose="020B0604020202020204" pitchFamily="34" charset="0"/>
                        </a:rPr>
                        <a:t>31</a:t>
                      </a:r>
                    </a:p>
                  </a:txBody>
                  <a:tcPr marL="0" marR="0" marT="0" marB="0" anchor="b"/>
                </a:tc>
                <a:tc>
                  <a:txBody>
                    <a:bodyPr/>
                    <a:lstStyle/>
                    <a:p>
                      <a:pPr algn="r" fontAlgn="b"/>
                      <a:r>
                        <a:rPr lang="en-US" sz="1800" b="0" i="0" u="none" strike="noStrike">
                          <a:effectLst/>
                          <a:latin typeface="Arial" panose="020B0604020202020204" pitchFamily="34" charset="0"/>
                        </a:rPr>
                        <a:t>27</a:t>
                      </a:r>
                    </a:p>
                  </a:txBody>
                  <a:tcPr marL="0" marR="0" marT="0" marB="0" anchor="b"/>
                </a:tc>
                <a:tc>
                  <a:txBody>
                    <a:bodyPr/>
                    <a:lstStyle/>
                    <a:p>
                      <a:pPr algn="r" fontAlgn="b"/>
                      <a:r>
                        <a:rPr lang="en-US" sz="1800" b="0" i="0" u="none" strike="noStrike">
                          <a:effectLst/>
                          <a:latin typeface="Arial" panose="020B0604020202020204" pitchFamily="34" charset="0"/>
                        </a:rPr>
                        <a:t>52</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68.3</a:t>
                      </a:r>
                    </a:p>
                  </a:txBody>
                  <a:tcPr marL="0" marR="0" marT="0" marB="0"/>
                </a:tc>
              </a:tr>
              <a:tr h="398495">
                <a:tc>
                  <a:txBody>
                    <a:bodyPr/>
                    <a:lstStyle/>
                    <a:p>
                      <a:pPr algn="l" fontAlgn="b"/>
                      <a:r>
                        <a:rPr lang="en-US" sz="1800" b="0" i="0" u="none" strike="noStrike">
                          <a:effectLst/>
                          <a:latin typeface="Arial" panose="020B0604020202020204" pitchFamily="34" charset="0"/>
                        </a:rPr>
                        <a:t>Social Sciences</a:t>
                      </a:r>
                    </a:p>
                  </a:txBody>
                  <a:tcPr marL="0" marR="0" marT="0" marB="0" anchor="b"/>
                </a:tc>
                <a:tc>
                  <a:txBody>
                    <a:bodyPr/>
                    <a:lstStyle/>
                    <a:p>
                      <a:pPr algn="l" fontAlgn="t"/>
                      <a:r>
                        <a:rPr lang="en-US" sz="1800" b="0" i="0" u="none" strike="noStrike">
                          <a:effectLst/>
                          <a:latin typeface="Arial" panose="020B0604020202020204" pitchFamily="34" charset="0"/>
                        </a:rPr>
                        <a:t>SOCS</a:t>
                      </a:r>
                    </a:p>
                  </a:txBody>
                  <a:tcPr marL="0" marR="0" marT="0" marB="0"/>
                </a:tc>
                <a:tc>
                  <a:txBody>
                    <a:bodyPr/>
                    <a:lstStyle/>
                    <a:p>
                      <a:pPr algn="r" fontAlgn="b"/>
                      <a:r>
                        <a:rPr lang="en-US" sz="1800" b="0" i="0" u="none" strike="noStrike">
                          <a:effectLst/>
                          <a:latin typeface="Arial" panose="020B0604020202020204" pitchFamily="34" charset="0"/>
                        </a:rPr>
                        <a:t>160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1</a:t>
                      </a:r>
                    </a:p>
                  </a:txBody>
                  <a:tcPr marL="0" marR="0" marT="0" marB="0" anchor="b"/>
                </a:tc>
                <a:tc>
                  <a:txBody>
                    <a:bodyPr/>
                    <a:lstStyle/>
                    <a:p>
                      <a:pPr algn="r" fontAlgn="b"/>
                      <a:r>
                        <a:rPr lang="en-US" sz="1800" b="0" i="0" u="none" strike="noStrike">
                          <a:effectLst/>
                          <a:latin typeface="Arial" panose="020B0604020202020204" pitchFamily="34" charset="0"/>
                        </a:rPr>
                        <a:t>2</a:t>
                      </a:r>
                    </a:p>
                  </a:txBody>
                  <a:tcPr marL="0" marR="0" marT="0" marB="0" anchor="b"/>
                </a:tc>
                <a:tc>
                  <a:txBody>
                    <a:bodyPr/>
                    <a:lstStyle/>
                    <a:p>
                      <a:pPr algn="r" fontAlgn="b"/>
                      <a:r>
                        <a:rPr lang="en-US" sz="1800" b="0" i="0" u="none" strike="noStrike">
                          <a:effectLst/>
                          <a:latin typeface="Arial" panose="020B0604020202020204" pitchFamily="34" charset="0"/>
                        </a:rPr>
                        <a:t>4</a:t>
                      </a:r>
                    </a:p>
                  </a:txBody>
                  <a:tcPr marL="0" marR="0" marT="0" marB="0" anchor="b"/>
                </a:tc>
                <a:tc>
                  <a:txBody>
                    <a:bodyPr/>
                    <a:lstStyle/>
                    <a:p>
                      <a:pPr algn="r" fontAlgn="b"/>
                      <a:r>
                        <a:rPr lang="en-US" sz="1800" b="0" i="0" u="none" strike="noStrike">
                          <a:effectLst/>
                          <a:latin typeface="Arial" panose="020B0604020202020204" pitchFamily="34" charset="0"/>
                        </a:rPr>
                        <a:t>7</a:t>
                      </a:r>
                    </a:p>
                  </a:txBody>
                  <a:tcPr marL="0" marR="0" marT="0" marB="0" anchor="b"/>
                </a:tc>
                <a:tc>
                  <a:txBody>
                    <a:bodyPr/>
                    <a:lstStyle/>
                    <a:p>
                      <a:pPr algn="r" fontAlgn="b"/>
                      <a:r>
                        <a:rPr lang="en-US" sz="1800" b="0" i="0" u="none" strike="noStrike">
                          <a:effectLst/>
                          <a:latin typeface="Arial" panose="020B0604020202020204" pitchFamily="34" charset="0"/>
                        </a:rPr>
                        <a:t>24</a:t>
                      </a:r>
                    </a:p>
                  </a:txBody>
                  <a:tcPr marL="0" marR="0" marT="0" marB="0" anchor="b"/>
                </a:tc>
                <a:tc>
                  <a:txBody>
                    <a:bodyPr/>
                    <a:lstStyle/>
                    <a:p>
                      <a:pPr algn="r" fontAlgn="b"/>
                      <a:r>
                        <a:rPr lang="en-US" sz="1800" b="0" i="0" u="none" strike="noStrike">
                          <a:effectLst/>
                          <a:latin typeface="Arial" panose="020B0604020202020204" pitchFamily="34" charset="0"/>
                        </a:rPr>
                        <a:t>122</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84.7</a:t>
                      </a:r>
                    </a:p>
                  </a:txBody>
                  <a:tcPr marL="0" marR="0" marT="0" marB="0"/>
                </a:tc>
              </a:tr>
              <a:tr h="398495">
                <a:tc>
                  <a:txBody>
                    <a:bodyPr/>
                    <a:lstStyle/>
                    <a:p>
                      <a:pPr algn="l" fontAlgn="b"/>
                      <a:r>
                        <a:rPr lang="en-US" sz="1800" b="0" i="0" u="none" strike="noStrike">
                          <a:effectLst/>
                          <a:latin typeface="Arial" panose="020B0604020202020204" pitchFamily="34" charset="0"/>
                        </a:rPr>
                        <a:t>Life Skills</a:t>
                      </a:r>
                    </a:p>
                  </a:txBody>
                  <a:tcPr marL="0" marR="0" marT="0" marB="0" anchor="b"/>
                </a:tc>
                <a:tc>
                  <a:txBody>
                    <a:bodyPr/>
                    <a:lstStyle/>
                    <a:p>
                      <a:pPr algn="l" fontAlgn="t"/>
                      <a:r>
                        <a:rPr lang="en-US" sz="1800" b="0" i="0" u="none" strike="noStrike">
                          <a:effectLst/>
                          <a:latin typeface="Arial" panose="020B0604020202020204" pitchFamily="34" charset="0"/>
                        </a:rPr>
                        <a:t>LSFIP</a:t>
                      </a:r>
                    </a:p>
                  </a:txBody>
                  <a:tcPr marL="0" marR="0" marT="0" marB="0"/>
                </a:tc>
                <a:tc>
                  <a:txBody>
                    <a:bodyPr/>
                    <a:lstStyle/>
                    <a:p>
                      <a:pPr algn="r" fontAlgn="b"/>
                      <a:r>
                        <a:rPr lang="en-US" sz="1800" b="0" i="0" u="none" strike="noStrike">
                          <a:effectLst/>
                          <a:latin typeface="Arial" panose="020B0604020202020204" pitchFamily="34" charset="0"/>
                        </a:rPr>
                        <a:t>160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1</a:t>
                      </a:r>
                    </a:p>
                  </a:txBody>
                  <a:tcPr marL="0" marR="0" marT="0" marB="0" anchor="b"/>
                </a:tc>
                <a:tc>
                  <a:txBody>
                    <a:bodyPr/>
                    <a:lstStyle/>
                    <a:p>
                      <a:pPr algn="r" fontAlgn="b"/>
                      <a:r>
                        <a:rPr lang="en-US" sz="1800" b="0" i="0" u="none" strike="noStrike">
                          <a:effectLst/>
                          <a:latin typeface="Arial" panose="020B0604020202020204" pitchFamily="34" charset="0"/>
                        </a:rPr>
                        <a:t>4</a:t>
                      </a:r>
                    </a:p>
                  </a:txBody>
                  <a:tcPr marL="0" marR="0" marT="0" marB="0" anchor="b"/>
                </a:tc>
                <a:tc>
                  <a:txBody>
                    <a:bodyPr/>
                    <a:lstStyle/>
                    <a:p>
                      <a:pPr algn="r" fontAlgn="b"/>
                      <a:r>
                        <a:rPr lang="en-US" sz="1800" b="0" i="0" u="none" strike="noStrike">
                          <a:effectLst/>
                          <a:latin typeface="Arial" panose="020B0604020202020204" pitchFamily="34" charset="0"/>
                        </a:rPr>
                        <a:t>13</a:t>
                      </a:r>
                    </a:p>
                  </a:txBody>
                  <a:tcPr marL="0" marR="0" marT="0" marB="0" anchor="b"/>
                </a:tc>
                <a:tc>
                  <a:txBody>
                    <a:bodyPr/>
                    <a:lstStyle/>
                    <a:p>
                      <a:pPr algn="r" fontAlgn="b"/>
                      <a:r>
                        <a:rPr lang="en-US" sz="1800" b="0" i="0" u="none" strike="noStrike">
                          <a:effectLst/>
                          <a:latin typeface="Arial" panose="020B0604020202020204" pitchFamily="34" charset="0"/>
                        </a:rPr>
                        <a:t>48</a:t>
                      </a:r>
                    </a:p>
                  </a:txBody>
                  <a:tcPr marL="0" marR="0" marT="0" marB="0" anchor="b"/>
                </a:tc>
                <a:tc>
                  <a:txBody>
                    <a:bodyPr/>
                    <a:lstStyle/>
                    <a:p>
                      <a:pPr algn="r" fontAlgn="b"/>
                      <a:r>
                        <a:rPr lang="en-US" sz="1800" b="0" i="0" u="none" strike="noStrike">
                          <a:effectLst/>
                          <a:latin typeface="Arial" panose="020B0604020202020204" pitchFamily="34" charset="0"/>
                        </a:rPr>
                        <a:t>94</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82.1</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22</a:t>
            </a:fld>
            <a:endParaRPr lang="en-ZA"/>
          </a:p>
        </p:txBody>
      </p:sp>
      <p:pic>
        <p:nvPicPr>
          <p:cNvPr id="8" name="Picture 7"/>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001000"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1908716632"/>
      </p:ext>
    </p:extLst>
  </p:cSld>
  <p:clrMapOvr>
    <a:masterClrMapping/>
  </p:clrMapOvr>
  <p:transition advTm="15000">
    <p:wedge/>
    <p:sndAc>
      <p:stSnd>
        <p:snd r:embed="rId2" name="applause.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TERM  ONE  PERFORMANCE</a:t>
            </a:r>
            <a:br>
              <a:rPr lang="en-US" dirty="0"/>
            </a:br>
            <a:r>
              <a:rPr lang="en-US" dirty="0"/>
              <a:t>GRADE </a:t>
            </a:r>
            <a:r>
              <a:rPr lang="en-US" dirty="0" smtClean="0"/>
              <a:t>SIX  </a:t>
            </a:r>
            <a:r>
              <a:rPr lang="en-US" dirty="0"/>
              <a:t>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68486734"/>
              </p:ext>
            </p:extLst>
          </p:nvPr>
        </p:nvGraphicFramePr>
        <p:xfrm>
          <a:off x="457200" y="1417637"/>
          <a:ext cx="8395132" cy="4451875"/>
        </p:xfrm>
        <a:graphic>
          <a:graphicData uri="http://schemas.openxmlformats.org/drawingml/2006/table">
            <a:tbl>
              <a:tblPr firstRow="1" bandRow="1">
                <a:tableStyleId>{5C22544A-7EE6-4342-B048-85BDC9FD1C3A}</a:tableStyleId>
              </a:tblPr>
              <a:tblGrid>
                <a:gridCol w="760297"/>
                <a:gridCol w="760297"/>
                <a:gridCol w="760297"/>
                <a:gridCol w="760297"/>
                <a:gridCol w="760297"/>
                <a:gridCol w="760297"/>
                <a:gridCol w="760297"/>
                <a:gridCol w="760297"/>
                <a:gridCol w="760297"/>
                <a:gridCol w="760297"/>
                <a:gridCol w="792162"/>
              </a:tblGrid>
              <a:tr h="885715">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400224">
                <a:tc>
                  <a:txBody>
                    <a:bodyPr/>
                    <a:lstStyle/>
                    <a:p>
                      <a:pPr algn="l" fontAlgn="b"/>
                      <a:r>
                        <a:rPr lang="en-US" sz="1800" b="0" i="0" u="none" strike="noStrike" dirty="0">
                          <a:effectLst/>
                          <a:latin typeface="Arial" panose="020B0604020202020204" pitchFamily="34" charset="0"/>
                        </a:rPr>
                        <a:t>English</a:t>
                      </a:r>
                    </a:p>
                  </a:txBody>
                  <a:tcPr marL="0" marR="0" marT="0" marB="0" anchor="b"/>
                </a:tc>
                <a:tc>
                  <a:txBody>
                    <a:bodyPr/>
                    <a:lstStyle/>
                    <a:p>
                      <a:pPr algn="l" fontAlgn="t"/>
                      <a:r>
                        <a:rPr lang="en-US" sz="1800" b="0" i="0" u="none" strike="noStrike" dirty="0">
                          <a:effectLst/>
                          <a:latin typeface="Arial" panose="020B0604020202020204" pitchFamily="34" charset="0"/>
                        </a:rPr>
                        <a:t>ENGHL</a:t>
                      </a:r>
                    </a:p>
                  </a:txBody>
                  <a:tcPr marL="0" marR="0" marT="0" marB="0"/>
                </a:tc>
                <a:tc>
                  <a:txBody>
                    <a:bodyPr/>
                    <a:lstStyle/>
                    <a:p>
                      <a:pPr algn="r" fontAlgn="b"/>
                      <a:r>
                        <a:rPr lang="en-US" sz="1800" b="0" i="0" u="none" strike="noStrike" dirty="0">
                          <a:effectLst/>
                          <a:latin typeface="Arial" panose="020B0604020202020204" pitchFamily="34" charset="0"/>
                        </a:rPr>
                        <a:t>158</a:t>
                      </a:r>
                    </a:p>
                  </a:txBody>
                  <a:tcPr marL="0" marR="0" marT="0" marB="0" anchor="b"/>
                </a:tc>
                <a:tc>
                  <a:txBody>
                    <a:bodyPr/>
                    <a:lstStyle/>
                    <a:p>
                      <a:pPr algn="r" fontAlgn="b"/>
                      <a:r>
                        <a:rPr lang="en-US" sz="1800" b="0" i="0" u="none" strike="noStrike" dirty="0">
                          <a:effectLst/>
                          <a:latin typeface="Arial" panose="020B0604020202020204" pitchFamily="34" charset="0"/>
                        </a:rPr>
                        <a:t>31</a:t>
                      </a:r>
                    </a:p>
                  </a:txBody>
                  <a:tcPr marL="0" marR="0" marT="0" marB="0" anchor="b"/>
                </a:tc>
                <a:tc>
                  <a:txBody>
                    <a:bodyPr/>
                    <a:lstStyle/>
                    <a:p>
                      <a:pPr algn="r" fontAlgn="b"/>
                      <a:r>
                        <a:rPr lang="en-US" sz="1800" b="0" i="0" u="none" strike="noStrike" dirty="0">
                          <a:effectLst/>
                          <a:latin typeface="Arial" panose="020B0604020202020204" pitchFamily="34" charset="0"/>
                        </a:rPr>
                        <a:t>50</a:t>
                      </a:r>
                    </a:p>
                  </a:txBody>
                  <a:tcPr marL="0" marR="0" marT="0" marB="0" anchor="b"/>
                </a:tc>
                <a:tc>
                  <a:txBody>
                    <a:bodyPr/>
                    <a:lstStyle/>
                    <a:p>
                      <a:pPr algn="r" fontAlgn="b"/>
                      <a:r>
                        <a:rPr lang="en-US" sz="1800" b="0" i="0" u="none" strike="noStrike" dirty="0">
                          <a:effectLst/>
                          <a:latin typeface="Arial" panose="020B0604020202020204" pitchFamily="34" charset="0"/>
                        </a:rPr>
                        <a:t>60</a:t>
                      </a:r>
                    </a:p>
                  </a:txBody>
                  <a:tcPr marL="0" marR="0" marT="0" marB="0" anchor="b"/>
                </a:tc>
                <a:tc>
                  <a:txBody>
                    <a:bodyPr/>
                    <a:lstStyle/>
                    <a:p>
                      <a:pPr algn="r" fontAlgn="b"/>
                      <a:r>
                        <a:rPr lang="en-US" sz="1800" b="0" i="0" u="none" strike="noStrike" dirty="0">
                          <a:effectLst/>
                          <a:latin typeface="Arial" panose="020B0604020202020204" pitchFamily="34" charset="0"/>
                        </a:rPr>
                        <a:t>14</a:t>
                      </a:r>
                    </a:p>
                  </a:txBody>
                  <a:tcPr marL="0" marR="0" marT="0" marB="0" anchor="b"/>
                </a:tc>
                <a:tc>
                  <a:txBody>
                    <a:bodyPr/>
                    <a:lstStyle/>
                    <a:p>
                      <a:pPr algn="r" fontAlgn="b"/>
                      <a:r>
                        <a:rPr lang="en-US" sz="1800" b="0" i="0" u="none" strike="noStrike" dirty="0">
                          <a:effectLst/>
                          <a:latin typeface="Arial" panose="020B0604020202020204" pitchFamily="34" charset="0"/>
                        </a:rPr>
                        <a:t>2</a:t>
                      </a:r>
                    </a:p>
                  </a:txBody>
                  <a:tcPr marL="0" marR="0" marT="0" marB="0" anchor="b"/>
                </a:tc>
                <a:tc>
                  <a:txBody>
                    <a:bodyPr/>
                    <a:lstStyle/>
                    <a:p>
                      <a:pPr algn="r" fontAlgn="b"/>
                      <a:r>
                        <a:rPr lang="en-US" sz="1800" b="0" i="0" u="none" strike="noStrike" dirty="0">
                          <a:effectLst/>
                          <a:latin typeface="Arial" panose="020B0604020202020204" pitchFamily="34" charset="0"/>
                        </a:rPr>
                        <a:t>1</a:t>
                      </a:r>
                    </a:p>
                  </a:txBody>
                  <a:tcPr marL="0" marR="0" marT="0" marB="0" anchor="b"/>
                </a:tc>
                <a:tc>
                  <a:txBody>
                    <a:bodyPr/>
                    <a:lstStyle/>
                    <a:p>
                      <a:pPr algn="r" fontAlgn="b"/>
                      <a:r>
                        <a:rPr lang="en-US" sz="1800" b="0" i="0" u="none" strike="noStrike" dirty="0">
                          <a:effectLst/>
                          <a:latin typeface="Arial" panose="020B0604020202020204" pitchFamily="34" charset="0"/>
                        </a:rPr>
                        <a:t>0</a:t>
                      </a:r>
                    </a:p>
                  </a:txBody>
                  <a:tcPr marL="0" marR="0" marT="0" marB="0" anchor="b"/>
                </a:tc>
                <a:tc>
                  <a:txBody>
                    <a:bodyPr/>
                    <a:lstStyle/>
                    <a:p>
                      <a:pPr algn="ctr" fontAlgn="t"/>
                      <a:r>
                        <a:rPr lang="en-US" sz="2800" b="1" i="0" u="none" strike="noStrike" dirty="0" smtClean="0">
                          <a:solidFill>
                            <a:srgbClr val="0000FF"/>
                          </a:solidFill>
                          <a:effectLst/>
                          <a:latin typeface="Arial" panose="020B0604020202020204" pitchFamily="34" charset="0"/>
                        </a:rPr>
                        <a:t>71.3</a:t>
                      </a:r>
                      <a:endParaRPr lang="en-US" sz="2800" b="1" i="0" u="none" strike="noStrike" dirty="0">
                        <a:solidFill>
                          <a:srgbClr val="0000FF"/>
                        </a:solidFill>
                        <a:effectLst/>
                        <a:latin typeface="Arial" panose="020B0604020202020204" pitchFamily="34" charset="0"/>
                      </a:endParaRPr>
                    </a:p>
                  </a:txBody>
                  <a:tcPr marL="0" marR="0" marT="0" marB="0"/>
                </a:tc>
              </a:tr>
              <a:tr h="400224">
                <a:tc>
                  <a:txBody>
                    <a:bodyPr/>
                    <a:lstStyle/>
                    <a:p>
                      <a:pPr algn="l" fontAlgn="b"/>
                      <a:r>
                        <a:rPr lang="en-US" sz="1800" b="0" i="0" u="none" strike="noStrike">
                          <a:effectLst/>
                          <a:latin typeface="Arial" panose="020B0604020202020204" pitchFamily="34" charset="0"/>
                        </a:rPr>
                        <a:t>Afrikaans</a:t>
                      </a:r>
                    </a:p>
                  </a:txBody>
                  <a:tcPr marL="0" marR="0" marT="0" marB="0" anchor="b"/>
                </a:tc>
                <a:tc>
                  <a:txBody>
                    <a:bodyPr/>
                    <a:lstStyle/>
                    <a:p>
                      <a:pPr algn="l" fontAlgn="t"/>
                      <a:r>
                        <a:rPr lang="en-US" sz="1800" b="0" i="0" u="none" strike="noStrike">
                          <a:effectLst/>
                          <a:latin typeface="Arial" panose="020B0604020202020204" pitchFamily="34" charset="0"/>
                        </a:rPr>
                        <a:t>AFRFA</a:t>
                      </a:r>
                    </a:p>
                  </a:txBody>
                  <a:tcPr marL="0" marR="0" marT="0" marB="0"/>
                </a:tc>
                <a:tc>
                  <a:txBody>
                    <a:bodyPr/>
                    <a:lstStyle/>
                    <a:p>
                      <a:pPr algn="r" fontAlgn="b"/>
                      <a:r>
                        <a:rPr lang="en-US" sz="1800" b="0" i="0" u="none" strike="noStrike">
                          <a:effectLst/>
                          <a:latin typeface="Arial" panose="020B0604020202020204" pitchFamily="34" charset="0"/>
                        </a:rPr>
                        <a:t>158</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2</a:t>
                      </a:r>
                    </a:p>
                  </a:txBody>
                  <a:tcPr marL="0" marR="0" marT="0" marB="0" anchor="b"/>
                </a:tc>
                <a:tc>
                  <a:txBody>
                    <a:bodyPr/>
                    <a:lstStyle/>
                    <a:p>
                      <a:pPr algn="r" fontAlgn="b"/>
                      <a:r>
                        <a:rPr lang="en-US" sz="1800" b="0" i="0" u="none" strike="noStrike">
                          <a:effectLst/>
                          <a:latin typeface="Arial" panose="020B0604020202020204" pitchFamily="34" charset="0"/>
                        </a:rPr>
                        <a:t>10</a:t>
                      </a:r>
                    </a:p>
                  </a:txBody>
                  <a:tcPr marL="0" marR="0" marT="0" marB="0" anchor="b"/>
                </a:tc>
                <a:tc>
                  <a:txBody>
                    <a:bodyPr/>
                    <a:lstStyle/>
                    <a:p>
                      <a:pPr algn="r" fontAlgn="b"/>
                      <a:r>
                        <a:rPr lang="en-US" sz="1800" b="0" i="0" u="none" strike="noStrike">
                          <a:effectLst/>
                          <a:latin typeface="Arial" panose="020B0604020202020204" pitchFamily="34" charset="0"/>
                        </a:rPr>
                        <a:t>63</a:t>
                      </a:r>
                    </a:p>
                  </a:txBody>
                  <a:tcPr marL="0" marR="0" marT="0" marB="0" anchor="b"/>
                </a:tc>
                <a:tc>
                  <a:txBody>
                    <a:bodyPr/>
                    <a:lstStyle/>
                    <a:p>
                      <a:pPr algn="r" fontAlgn="b"/>
                      <a:r>
                        <a:rPr lang="en-US" sz="1800" b="0" i="0" u="none" strike="noStrike">
                          <a:effectLst/>
                          <a:latin typeface="Arial" panose="020B0604020202020204" pitchFamily="34" charset="0"/>
                        </a:rPr>
                        <a:t>38</a:t>
                      </a:r>
                    </a:p>
                  </a:txBody>
                  <a:tcPr marL="0" marR="0" marT="0" marB="0" anchor="b"/>
                </a:tc>
                <a:tc>
                  <a:txBody>
                    <a:bodyPr/>
                    <a:lstStyle/>
                    <a:p>
                      <a:pPr algn="r" fontAlgn="b"/>
                      <a:r>
                        <a:rPr lang="en-US" sz="1800" b="0" i="0" u="none" strike="noStrike">
                          <a:effectLst/>
                          <a:latin typeface="Arial" panose="020B0604020202020204" pitchFamily="34" charset="0"/>
                        </a:rPr>
                        <a:t>27</a:t>
                      </a:r>
                    </a:p>
                  </a:txBody>
                  <a:tcPr marL="0" marR="0" marT="0" marB="0" anchor="b"/>
                </a:tc>
                <a:tc>
                  <a:txBody>
                    <a:bodyPr/>
                    <a:lstStyle/>
                    <a:p>
                      <a:pPr algn="r" fontAlgn="b"/>
                      <a:r>
                        <a:rPr lang="en-US" sz="1800" b="0" i="0" u="none" strike="noStrike">
                          <a:effectLst/>
                          <a:latin typeface="Arial" panose="020B0604020202020204" pitchFamily="34" charset="0"/>
                        </a:rPr>
                        <a:t>18</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63.4</a:t>
                      </a:r>
                    </a:p>
                  </a:txBody>
                  <a:tcPr marL="0" marR="0" marT="0" marB="0"/>
                </a:tc>
              </a:tr>
              <a:tr h="400224">
                <a:tc>
                  <a:txBody>
                    <a:bodyPr/>
                    <a:lstStyle/>
                    <a:p>
                      <a:pPr algn="l" fontAlgn="b"/>
                      <a:r>
                        <a:rPr lang="en-US" sz="1800" b="0" i="0" u="none" strike="noStrike">
                          <a:effectLst/>
                          <a:latin typeface="Arial" panose="020B0604020202020204" pitchFamily="34" charset="0"/>
                        </a:rPr>
                        <a:t>Mathematics</a:t>
                      </a:r>
                    </a:p>
                  </a:txBody>
                  <a:tcPr marL="0" marR="0" marT="0" marB="0" anchor="b"/>
                </a:tc>
                <a:tc>
                  <a:txBody>
                    <a:bodyPr/>
                    <a:lstStyle/>
                    <a:p>
                      <a:pPr algn="l" fontAlgn="t"/>
                      <a:r>
                        <a:rPr lang="en-US" sz="1800" b="0" i="0" u="none" strike="noStrike">
                          <a:effectLst/>
                          <a:latin typeface="Arial" panose="020B0604020202020204" pitchFamily="34" charset="0"/>
                        </a:rPr>
                        <a:t>MATH</a:t>
                      </a:r>
                    </a:p>
                  </a:txBody>
                  <a:tcPr marL="0" marR="0" marT="0" marB="0"/>
                </a:tc>
                <a:tc>
                  <a:txBody>
                    <a:bodyPr/>
                    <a:lstStyle/>
                    <a:p>
                      <a:pPr algn="r" fontAlgn="b"/>
                      <a:r>
                        <a:rPr lang="en-US" sz="1800" b="0" i="0" u="none" strike="noStrike">
                          <a:effectLst/>
                          <a:latin typeface="Arial" panose="020B0604020202020204" pitchFamily="34" charset="0"/>
                        </a:rPr>
                        <a:t>158</a:t>
                      </a:r>
                    </a:p>
                  </a:txBody>
                  <a:tcPr marL="0" marR="0" marT="0" marB="0" anchor="b"/>
                </a:tc>
                <a:tc>
                  <a:txBody>
                    <a:bodyPr/>
                    <a:lstStyle/>
                    <a:p>
                      <a:pPr algn="r" fontAlgn="b"/>
                      <a:r>
                        <a:rPr lang="en-US" sz="1800" b="0" i="0" u="none" strike="noStrike">
                          <a:effectLst/>
                          <a:latin typeface="Arial" panose="020B0604020202020204" pitchFamily="34" charset="0"/>
                        </a:rPr>
                        <a:t>1</a:t>
                      </a:r>
                    </a:p>
                  </a:txBody>
                  <a:tcPr marL="0" marR="0" marT="0" marB="0" anchor="b"/>
                </a:tc>
                <a:tc>
                  <a:txBody>
                    <a:bodyPr/>
                    <a:lstStyle/>
                    <a:p>
                      <a:pPr algn="r" fontAlgn="b"/>
                      <a:r>
                        <a:rPr lang="en-US" sz="1800" b="0" i="0" u="none" strike="noStrike">
                          <a:effectLst/>
                          <a:latin typeface="Arial" panose="020B0604020202020204" pitchFamily="34" charset="0"/>
                        </a:rPr>
                        <a:t>6</a:t>
                      </a:r>
                    </a:p>
                  </a:txBody>
                  <a:tcPr marL="0" marR="0" marT="0" marB="0" anchor="b"/>
                </a:tc>
                <a:tc>
                  <a:txBody>
                    <a:bodyPr/>
                    <a:lstStyle/>
                    <a:p>
                      <a:pPr algn="r" fontAlgn="b"/>
                      <a:r>
                        <a:rPr lang="en-US" sz="1800" b="0" i="0" u="none" strike="noStrike">
                          <a:effectLst/>
                          <a:latin typeface="Arial" panose="020B0604020202020204" pitchFamily="34" charset="0"/>
                        </a:rPr>
                        <a:t>14</a:t>
                      </a:r>
                    </a:p>
                  </a:txBody>
                  <a:tcPr marL="0" marR="0" marT="0" marB="0" anchor="b"/>
                </a:tc>
                <a:tc>
                  <a:txBody>
                    <a:bodyPr/>
                    <a:lstStyle/>
                    <a:p>
                      <a:pPr algn="r" fontAlgn="b"/>
                      <a:r>
                        <a:rPr lang="en-US" sz="1800" b="0" i="0" u="none" strike="noStrike">
                          <a:effectLst/>
                          <a:latin typeface="Arial" panose="020B0604020202020204" pitchFamily="34" charset="0"/>
                        </a:rPr>
                        <a:t>17</a:t>
                      </a:r>
                    </a:p>
                  </a:txBody>
                  <a:tcPr marL="0" marR="0" marT="0" marB="0" anchor="b"/>
                </a:tc>
                <a:tc>
                  <a:txBody>
                    <a:bodyPr/>
                    <a:lstStyle/>
                    <a:p>
                      <a:pPr algn="r" fontAlgn="b"/>
                      <a:r>
                        <a:rPr lang="en-US" sz="1800" b="0" i="0" u="none" strike="noStrike">
                          <a:effectLst/>
                          <a:latin typeface="Arial" panose="020B0604020202020204" pitchFamily="34" charset="0"/>
                        </a:rPr>
                        <a:t>34</a:t>
                      </a:r>
                    </a:p>
                  </a:txBody>
                  <a:tcPr marL="0" marR="0" marT="0" marB="0" anchor="b"/>
                </a:tc>
                <a:tc>
                  <a:txBody>
                    <a:bodyPr/>
                    <a:lstStyle/>
                    <a:p>
                      <a:pPr algn="r" fontAlgn="b"/>
                      <a:r>
                        <a:rPr lang="en-US" sz="1800" b="0" i="0" u="none" strike="noStrike">
                          <a:effectLst/>
                          <a:latin typeface="Arial" panose="020B0604020202020204" pitchFamily="34" charset="0"/>
                        </a:rPr>
                        <a:t>31</a:t>
                      </a:r>
                    </a:p>
                  </a:txBody>
                  <a:tcPr marL="0" marR="0" marT="0" marB="0" anchor="b"/>
                </a:tc>
                <a:tc>
                  <a:txBody>
                    <a:bodyPr/>
                    <a:lstStyle/>
                    <a:p>
                      <a:pPr algn="r" fontAlgn="b"/>
                      <a:r>
                        <a:rPr lang="en-US" sz="1800" b="0" i="0" u="none" strike="noStrike">
                          <a:effectLst/>
                          <a:latin typeface="Arial" panose="020B0604020202020204" pitchFamily="34" charset="0"/>
                        </a:rPr>
                        <a:t>55</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71.0</a:t>
                      </a:r>
                    </a:p>
                  </a:txBody>
                  <a:tcPr marL="0" marR="0" marT="0" marB="0"/>
                </a:tc>
              </a:tr>
              <a:tr h="400224">
                <a:tc>
                  <a:txBody>
                    <a:bodyPr/>
                    <a:lstStyle/>
                    <a:p>
                      <a:pPr algn="l" fontAlgn="b"/>
                      <a:r>
                        <a:rPr lang="en-US" sz="1800" b="0" i="0" u="none" strike="noStrike">
                          <a:effectLst/>
                          <a:latin typeface="Arial" panose="020B0604020202020204" pitchFamily="34" charset="0"/>
                        </a:rPr>
                        <a:t>NS &amp; Tech</a:t>
                      </a:r>
                    </a:p>
                  </a:txBody>
                  <a:tcPr marL="0" marR="0" marT="0" marB="0" anchor="b"/>
                </a:tc>
                <a:tc>
                  <a:txBody>
                    <a:bodyPr/>
                    <a:lstStyle/>
                    <a:p>
                      <a:pPr algn="l" fontAlgn="t"/>
                      <a:r>
                        <a:rPr lang="en-US" sz="1800" b="0" i="0" u="none" strike="noStrike">
                          <a:effectLst/>
                          <a:latin typeface="Arial" panose="020B0604020202020204" pitchFamily="34" charset="0"/>
                        </a:rPr>
                        <a:t>NSTEC</a:t>
                      </a:r>
                    </a:p>
                  </a:txBody>
                  <a:tcPr marL="0" marR="0" marT="0" marB="0"/>
                </a:tc>
                <a:tc>
                  <a:txBody>
                    <a:bodyPr/>
                    <a:lstStyle/>
                    <a:p>
                      <a:pPr algn="r" fontAlgn="b"/>
                      <a:r>
                        <a:rPr lang="en-US" sz="1800" b="0" i="0" u="none" strike="noStrike">
                          <a:effectLst/>
                          <a:latin typeface="Arial" panose="020B0604020202020204" pitchFamily="34" charset="0"/>
                        </a:rPr>
                        <a:t>158</a:t>
                      </a:r>
                    </a:p>
                  </a:txBody>
                  <a:tcPr marL="0" marR="0" marT="0" marB="0" anchor="b"/>
                </a:tc>
                <a:tc>
                  <a:txBody>
                    <a:bodyPr/>
                    <a:lstStyle/>
                    <a:p>
                      <a:pPr algn="r" fontAlgn="b"/>
                      <a:r>
                        <a:rPr lang="en-US" sz="1800" b="0" i="0" u="none" strike="noStrike">
                          <a:effectLst/>
                          <a:latin typeface="Arial" panose="020B0604020202020204" pitchFamily="34" charset="0"/>
                        </a:rPr>
                        <a:t>3</a:t>
                      </a:r>
                    </a:p>
                  </a:txBody>
                  <a:tcPr marL="0" marR="0" marT="0" marB="0" anchor="b"/>
                </a:tc>
                <a:tc>
                  <a:txBody>
                    <a:bodyPr/>
                    <a:lstStyle/>
                    <a:p>
                      <a:pPr algn="r" fontAlgn="b"/>
                      <a:r>
                        <a:rPr lang="en-US" sz="1800" b="0" i="0" u="none" strike="noStrike">
                          <a:effectLst/>
                          <a:latin typeface="Arial" panose="020B0604020202020204" pitchFamily="34" charset="0"/>
                        </a:rPr>
                        <a:t>9</a:t>
                      </a:r>
                    </a:p>
                  </a:txBody>
                  <a:tcPr marL="0" marR="0" marT="0" marB="0" anchor="b"/>
                </a:tc>
                <a:tc>
                  <a:txBody>
                    <a:bodyPr/>
                    <a:lstStyle/>
                    <a:p>
                      <a:pPr algn="r" fontAlgn="b"/>
                      <a:r>
                        <a:rPr lang="en-US" sz="1800" b="0" i="0" u="none" strike="noStrike">
                          <a:effectLst/>
                          <a:latin typeface="Arial" panose="020B0604020202020204" pitchFamily="34" charset="0"/>
                        </a:rPr>
                        <a:t>18</a:t>
                      </a:r>
                    </a:p>
                  </a:txBody>
                  <a:tcPr marL="0" marR="0" marT="0" marB="0" anchor="b"/>
                </a:tc>
                <a:tc>
                  <a:txBody>
                    <a:bodyPr/>
                    <a:lstStyle/>
                    <a:p>
                      <a:pPr algn="r" fontAlgn="b"/>
                      <a:r>
                        <a:rPr lang="en-US" sz="1800" b="0" i="0" u="none" strike="noStrike">
                          <a:effectLst/>
                          <a:latin typeface="Arial" panose="020B0604020202020204" pitchFamily="34" charset="0"/>
                        </a:rPr>
                        <a:t>24</a:t>
                      </a:r>
                    </a:p>
                  </a:txBody>
                  <a:tcPr marL="0" marR="0" marT="0" marB="0" anchor="b"/>
                </a:tc>
                <a:tc>
                  <a:txBody>
                    <a:bodyPr/>
                    <a:lstStyle/>
                    <a:p>
                      <a:pPr algn="r" fontAlgn="b"/>
                      <a:r>
                        <a:rPr lang="en-US" sz="1800" b="0" i="0" u="none" strike="noStrike">
                          <a:effectLst/>
                          <a:latin typeface="Arial" panose="020B0604020202020204" pitchFamily="34" charset="0"/>
                        </a:rPr>
                        <a:t>33</a:t>
                      </a:r>
                    </a:p>
                  </a:txBody>
                  <a:tcPr marL="0" marR="0" marT="0" marB="0" anchor="b"/>
                </a:tc>
                <a:tc>
                  <a:txBody>
                    <a:bodyPr/>
                    <a:lstStyle/>
                    <a:p>
                      <a:pPr algn="r" fontAlgn="b"/>
                      <a:r>
                        <a:rPr lang="en-US" sz="1800" b="0" i="0" u="none" strike="noStrike">
                          <a:effectLst/>
                          <a:latin typeface="Arial" panose="020B0604020202020204" pitchFamily="34" charset="0"/>
                        </a:rPr>
                        <a:t>34</a:t>
                      </a:r>
                    </a:p>
                  </a:txBody>
                  <a:tcPr marL="0" marR="0" marT="0" marB="0" anchor="b"/>
                </a:tc>
                <a:tc>
                  <a:txBody>
                    <a:bodyPr/>
                    <a:lstStyle/>
                    <a:p>
                      <a:pPr algn="r" fontAlgn="b"/>
                      <a:r>
                        <a:rPr lang="en-US" sz="1800" b="0" i="0" u="none" strike="noStrike">
                          <a:effectLst/>
                          <a:latin typeface="Arial" panose="020B0604020202020204" pitchFamily="34" charset="0"/>
                        </a:rPr>
                        <a:t>37</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66.1</a:t>
                      </a:r>
                    </a:p>
                  </a:txBody>
                  <a:tcPr marL="0" marR="0" marT="0" marB="0"/>
                </a:tc>
              </a:tr>
              <a:tr h="400224">
                <a:tc>
                  <a:txBody>
                    <a:bodyPr/>
                    <a:lstStyle/>
                    <a:p>
                      <a:pPr algn="l" fontAlgn="b"/>
                      <a:r>
                        <a:rPr lang="en-US" sz="1800" b="0" i="0" u="none" strike="noStrike" dirty="0">
                          <a:effectLst/>
                          <a:latin typeface="Arial" panose="020B0604020202020204" pitchFamily="34" charset="0"/>
                        </a:rPr>
                        <a:t>Social Sciences</a:t>
                      </a:r>
                    </a:p>
                  </a:txBody>
                  <a:tcPr marL="0" marR="0" marT="0" marB="0" anchor="b"/>
                </a:tc>
                <a:tc>
                  <a:txBody>
                    <a:bodyPr/>
                    <a:lstStyle/>
                    <a:p>
                      <a:pPr algn="l" fontAlgn="t"/>
                      <a:r>
                        <a:rPr lang="en-US" sz="1800" b="0" i="0" u="none" strike="noStrike">
                          <a:effectLst/>
                          <a:latin typeface="Arial" panose="020B0604020202020204" pitchFamily="34" charset="0"/>
                        </a:rPr>
                        <a:t>SOCS</a:t>
                      </a:r>
                    </a:p>
                  </a:txBody>
                  <a:tcPr marL="0" marR="0" marT="0" marB="0"/>
                </a:tc>
                <a:tc>
                  <a:txBody>
                    <a:bodyPr/>
                    <a:lstStyle/>
                    <a:p>
                      <a:pPr algn="r" fontAlgn="b"/>
                      <a:r>
                        <a:rPr lang="en-US" sz="1800" b="0" i="0" u="none" strike="noStrike">
                          <a:effectLst/>
                          <a:latin typeface="Arial" panose="020B0604020202020204" pitchFamily="34" charset="0"/>
                        </a:rPr>
                        <a:t>158</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2</a:t>
                      </a:r>
                    </a:p>
                  </a:txBody>
                  <a:tcPr marL="0" marR="0" marT="0" marB="0" anchor="b"/>
                </a:tc>
                <a:tc>
                  <a:txBody>
                    <a:bodyPr/>
                    <a:lstStyle/>
                    <a:p>
                      <a:pPr algn="r" fontAlgn="b"/>
                      <a:r>
                        <a:rPr lang="en-US" sz="1800" b="0" i="0" u="none" strike="noStrike">
                          <a:effectLst/>
                          <a:latin typeface="Arial" panose="020B0604020202020204" pitchFamily="34" charset="0"/>
                        </a:rPr>
                        <a:t>9</a:t>
                      </a:r>
                    </a:p>
                  </a:txBody>
                  <a:tcPr marL="0" marR="0" marT="0" marB="0" anchor="b"/>
                </a:tc>
                <a:tc>
                  <a:txBody>
                    <a:bodyPr/>
                    <a:lstStyle/>
                    <a:p>
                      <a:pPr algn="r" fontAlgn="b"/>
                      <a:r>
                        <a:rPr lang="en-US" sz="1800" b="0" i="0" u="none" strike="noStrike">
                          <a:effectLst/>
                          <a:latin typeface="Arial" panose="020B0604020202020204" pitchFamily="34" charset="0"/>
                        </a:rPr>
                        <a:t>23</a:t>
                      </a:r>
                    </a:p>
                  </a:txBody>
                  <a:tcPr marL="0" marR="0" marT="0" marB="0" anchor="b"/>
                </a:tc>
                <a:tc>
                  <a:txBody>
                    <a:bodyPr/>
                    <a:lstStyle/>
                    <a:p>
                      <a:pPr algn="r" fontAlgn="b"/>
                      <a:r>
                        <a:rPr lang="en-US" sz="1800" b="0" i="0" u="none" strike="noStrike">
                          <a:effectLst/>
                          <a:latin typeface="Arial" panose="020B0604020202020204" pitchFamily="34" charset="0"/>
                        </a:rPr>
                        <a:t>124</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85.8</a:t>
                      </a:r>
                    </a:p>
                  </a:txBody>
                  <a:tcPr marL="0" marR="0" marT="0" marB="0"/>
                </a:tc>
              </a:tr>
              <a:tr h="400224">
                <a:tc>
                  <a:txBody>
                    <a:bodyPr/>
                    <a:lstStyle/>
                    <a:p>
                      <a:pPr algn="l" fontAlgn="b"/>
                      <a:r>
                        <a:rPr lang="en-US" sz="1800" b="0" i="0" u="none" strike="noStrike">
                          <a:effectLst/>
                          <a:latin typeface="Arial" panose="020B0604020202020204" pitchFamily="34" charset="0"/>
                        </a:rPr>
                        <a:t>Life Skills</a:t>
                      </a:r>
                    </a:p>
                  </a:txBody>
                  <a:tcPr marL="0" marR="0" marT="0" marB="0" anchor="b"/>
                </a:tc>
                <a:tc>
                  <a:txBody>
                    <a:bodyPr/>
                    <a:lstStyle/>
                    <a:p>
                      <a:pPr algn="l" fontAlgn="t"/>
                      <a:r>
                        <a:rPr lang="en-US" sz="1800" b="0" i="0" u="none" strike="noStrike">
                          <a:effectLst/>
                          <a:latin typeface="Arial" panose="020B0604020202020204" pitchFamily="34" charset="0"/>
                        </a:rPr>
                        <a:t>LSFIP</a:t>
                      </a:r>
                    </a:p>
                  </a:txBody>
                  <a:tcPr marL="0" marR="0" marT="0" marB="0"/>
                </a:tc>
                <a:tc>
                  <a:txBody>
                    <a:bodyPr/>
                    <a:lstStyle/>
                    <a:p>
                      <a:pPr algn="r" fontAlgn="b"/>
                      <a:r>
                        <a:rPr lang="en-US" sz="1800" b="0" i="0" u="none" strike="noStrike">
                          <a:effectLst/>
                          <a:latin typeface="Arial" panose="020B0604020202020204" pitchFamily="34" charset="0"/>
                        </a:rPr>
                        <a:t>158</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0</a:t>
                      </a:r>
                    </a:p>
                  </a:txBody>
                  <a:tcPr marL="0" marR="0" marT="0" marB="0" anchor="b"/>
                </a:tc>
                <a:tc>
                  <a:txBody>
                    <a:bodyPr/>
                    <a:lstStyle/>
                    <a:p>
                      <a:pPr algn="r" fontAlgn="b"/>
                      <a:r>
                        <a:rPr lang="en-US" sz="1800" b="0" i="0" u="none" strike="noStrike">
                          <a:effectLst/>
                          <a:latin typeface="Arial" panose="020B0604020202020204" pitchFamily="34" charset="0"/>
                        </a:rPr>
                        <a:t>3</a:t>
                      </a:r>
                    </a:p>
                  </a:txBody>
                  <a:tcPr marL="0" marR="0" marT="0" marB="0" anchor="b"/>
                </a:tc>
                <a:tc>
                  <a:txBody>
                    <a:bodyPr/>
                    <a:lstStyle/>
                    <a:p>
                      <a:pPr algn="r" fontAlgn="b"/>
                      <a:r>
                        <a:rPr lang="en-US" sz="1800" b="0" i="0" u="none" strike="noStrike">
                          <a:effectLst/>
                          <a:latin typeface="Arial" panose="020B0604020202020204" pitchFamily="34" charset="0"/>
                        </a:rPr>
                        <a:t>8</a:t>
                      </a:r>
                    </a:p>
                  </a:txBody>
                  <a:tcPr marL="0" marR="0" marT="0" marB="0" anchor="b"/>
                </a:tc>
                <a:tc>
                  <a:txBody>
                    <a:bodyPr/>
                    <a:lstStyle/>
                    <a:p>
                      <a:pPr algn="r" fontAlgn="b"/>
                      <a:r>
                        <a:rPr lang="en-US" sz="1800" b="0" i="0" u="none" strike="noStrike">
                          <a:effectLst/>
                          <a:latin typeface="Arial" panose="020B0604020202020204" pitchFamily="34" charset="0"/>
                        </a:rPr>
                        <a:t>32</a:t>
                      </a:r>
                    </a:p>
                  </a:txBody>
                  <a:tcPr marL="0" marR="0" marT="0" marB="0" anchor="b"/>
                </a:tc>
                <a:tc>
                  <a:txBody>
                    <a:bodyPr/>
                    <a:lstStyle/>
                    <a:p>
                      <a:pPr algn="r" fontAlgn="b"/>
                      <a:r>
                        <a:rPr lang="en-US" sz="1800" b="0" i="0" u="none" strike="noStrike">
                          <a:effectLst/>
                          <a:latin typeface="Arial" panose="020B0604020202020204" pitchFamily="34" charset="0"/>
                        </a:rPr>
                        <a:t>71</a:t>
                      </a:r>
                    </a:p>
                  </a:txBody>
                  <a:tcPr marL="0" marR="0" marT="0" marB="0" anchor="b"/>
                </a:tc>
                <a:tc>
                  <a:txBody>
                    <a:bodyPr/>
                    <a:lstStyle/>
                    <a:p>
                      <a:pPr algn="r" fontAlgn="b"/>
                      <a:r>
                        <a:rPr lang="en-US" sz="1800" b="0" i="0" u="none" strike="noStrike">
                          <a:effectLst/>
                          <a:latin typeface="Arial" panose="020B0604020202020204" pitchFamily="34" charset="0"/>
                        </a:rPr>
                        <a:t>44</a:t>
                      </a:r>
                    </a:p>
                  </a:txBody>
                  <a:tcPr marL="0" marR="0" marT="0" marB="0" anchor="b"/>
                </a:tc>
                <a:tc>
                  <a:txBody>
                    <a:bodyPr/>
                    <a:lstStyle/>
                    <a:p>
                      <a:pPr algn="ctr" fontAlgn="t"/>
                      <a:r>
                        <a:rPr lang="en-US" sz="2800" b="1" i="0" u="none" strike="noStrike" dirty="0">
                          <a:solidFill>
                            <a:srgbClr val="0000FF"/>
                          </a:solidFill>
                          <a:effectLst/>
                          <a:latin typeface="Arial" panose="020B0604020202020204" pitchFamily="34" charset="0"/>
                        </a:rPr>
                        <a:t>75.1</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23</a:t>
            </a:fld>
            <a:endParaRPr lang="en-ZA"/>
          </a:p>
        </p:txBody>
      </p:sp>
      <p:pic>
        <p:nvPicPr>
          <p:cNvPr id="8" name="Picture 7"/>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130598"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825288403"/>
      </p:ext>
    </p:extLst>
  </p:cSld>
  <p:clrMapOvr>
    <a:masterClrMapping/>
  </p:clrMapOvr>
  <p:transition advTm="15000">
    <p:wedge/>
    <p:sndAc>
      <p:stSnd>
        <p:snd r:embed="rId2" name="applause.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TERM  ONE  PERFORMANCE</a:t>
            </a:r>
            <a:br>
              <a:rPr lang="en-US" dirty="0"/>
            </a:br>
            <a:r>
              <a:rPr lang="en-US" dirty="0"/>
              <a:t>GRADE </a:t>
            </a:r>
            <a:r>
              <a:rPr lang="en-US" dirty="0" smtClean="0"/>
              <a:t>SEVEN  </a:t>
            </a:r>
            <a:r>
              <a:rPr lang="en-US" dirty="0"/>
              <a:t>2015</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2763709"/>
              </p:ext>
            </p:extLst>
          </p:nvPr>
        </p:nvGraphicFramePr>
        <p:xfrm>
          <a:off x="457200" y="1417637"/>
          <a:ext cx="8229595" cy="4622898"/>
        </p:xfrm>
        <a:graphic>
          <a:graphicData uri="http://schemas.openxmlformats.org/drawingml/2006/table">
            <a:tbl>
              <a:tblPr firstRow="1" bandRow="1">
                <a:tableStyleId>{5C22544A-7EE6-4342-B048-85BDC9FD1C3A}</a:tableStyleId>
              </a:tblPr>
              <a:tblGrid>
                <a:gridCol w="748145"/>
                <a:gridCol w="748145"/>
                <a:gridCol w="748145"/>
                <a:gridCol w="748145"/>
                <a:gridCol w="748145"/>
                <a:gridCol w="748145"/>
                <a:gridCol w="748145"/>
                <a:gridCol w="748145"/>
                <a:gridCol w="748145"/>
                <a:gridCol w="748145"/>
                <a:gridCol w="748145"/>
              </a:tblGrid>
              <a:tr h="1003251">
                <a:tc>
                  <a:txBody>
                    <a:bodyPr/>
                    <a:lstStyle/>
                    <a:p>
                      <a:pPr algn="r" fontAlgn="b"/>
                      <a:r>
                        <a:rPr lang="en-US" sz="1200" b="1" i="0" u="none" strike="noStrike" dirty="0">
                          <a:effectLst/>
                          <a:latin typeface="Arial" panose="020B0604020202020204" pitchFamily="34" charset="0"/>
                        </a:rPr>
                        <a:t>Subject</a:t>
                      </a:r>
                    </a:p>
                  </a:txBody>
                  <a:tcPr marL="0" marR="0" marT="0" marB="0" vert="vert270" anchor="b"/>
                </a:tc>
                <a:tc>
                  <a:txBody>
                    <a:bodyPr/>
                    <a:lstStyle/>
                    <a:p>
                      <a:pPr algn="r" fontAlgn="b"/>
                      <a:r>
                        <a:rPr lang="en-US" sz="1200" b="1" i="0" u="none" strike="noStrike" dirty="0">
                          <a:effectLst/>
                          <a:latin typeface="Arial" panose="020B0604020202020204" pitchFamily="34" charset="0"/>
                        </a:rPr>
                        <a:t>Subject abbreviation</a:t>
                      </a:r>
                    </a:p>
                  </a:txBody>
                  <a:tcPr marL="0" marR="0" marT="0" marB="0" vert="vert270" anchor="b"/>
                </a:tc>
                <a:tc>
                  <a:txBody>
                    <a:bodyPr/>
                    <a:lstStyle/>
                    <a:p>
                      <a:pPr algn="r" fontAlgn="b"/>
                      <a:r>
                        <a:rPr lang="en-US" sz="1200" b="1" i="0" u="none" strike="noStrike" dirty="0">
                          <a:effectLst/>
                          <a:latin typeface="Arial" panose="020B0604020202020204" pitchFamily="34" charset="0"/>
                        </a:rPr>
                        <a:t>Total wrote</a:t>
                      </a:r>
                    </a:p>
                  </a:txBody>
                  <a:tcPr marL="0" marR="0" marT="0" marB="0" vert="vert270" anchor="b"/>
                </a:tc>
                <a:tc>
                  <a:txBody>
                    <a:bodyPr/>
                    <a:lstStyle/>
                    <a:p>
                      <a:pPr algn="r" fontAlgn="b"/>
                      <a:r>
                        <a:rPr lang="en-US" sz="1200" b="1" i="0" u="none" strike="noStrike" dirty="0">
                          <a:effectLst/>
                          <a:latin typeface="Arial" panose="020B0604020202020204" pitchFamily="34" charset="0"/>
                        </a:rPr>
                        <a:t>Level 1 (Total  0 to 29.9)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2 (Total 30 to 39.9)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3 (Total  40 to 49.9)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4 (Total 50 to 59.9)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5 (Total  60 to 69.9)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6 (Total 70 to 79.9)</a:t>
                      </a:r>
                    </a:p>
                  </a:txBody>
                  <a:tcPr marL="0" marR="0" marT="0" marB="0" vert="vert270" anchor="b"/>
                </a:tc>
                <a:tc>
                  <a:txBody>
                    <a:bodyPr/>
                    <a:lstStyle/>
                    <a:p>
                      <a:pPr algn="r" fontAlgn="b"/>
                      <a:r>
                        <a:rPr lang="en-US" sz="1200" b="1" i="0" u="none" strike="noStrike" dirty="0">
                          <a:effectLst/>
                          <a:latin typeface="Arial" panose="020B0604020202020204" pitchFamily="34" charset="0"/>
                        </a:rPr>
                        <a:t>Level 7 (Total  80 to 100)</a:t>
                      </a:r>
                    </a:p>
                  </a:txBody>
                  <a:tcPr marL="0" marR="0" marT="0" marB="0" vert="vert270" anchor="b"/>
                </a:tc>
                <a:tc>
                  <a:txBody>
                    <a:bodyPr/>
                    <a:lstStyle/>
                    <a:p>
                      <a:pPr algn="r" fontAlgn="b"/>
                      <a:r>
                        <a:rPr lang="en-US" sz="1200" b="1" i="0" u="none" strike="noStrike" dirty="0">
                          <a:effectLst/>
                          <a:latin typeface="Arial" panose="020B0604020202020204" pitchFamily="34" charset="0"/>
                        </a:rPr>
                        <a:t>Cal Subject Average</a:t>
                      </a:r>
                    </a:p>
                  </a:txBody>
                  <a:tcPr marL="0" marR="0" marT="0" marB="0" vert="vert270" anchor="b"/>
                </a:tc>
              </a:tr>
              <a:tr h="402183">
                <a:tc>
                  <a:txBody>
                    <a:bodyPr/>
                    <a:lstStyle/>
                    <a:p>
                      <a:pPr algn="l" fontAlgn="b"/>
                      <a:r>
                        <a:rPr lang="en-US" sz="1200" b="0" i="0" u="none" strike="noStrike" dirty="0">
                          <a:effectLst/>
                          <a:latin typeface="Arial" panose="020B0604020202020204" pitchFamily="34" charset="0"/>
                        </a:rPr>
                        <a:t>English</a:t>
                      </a:r>
                    </a:p>
                  </a:txBody>
                  <a:tcPr marL="0" marR="0" marT="0" marB="0" anchor="b"/>
                </a:tc>
                <a:tc>
                  <a:txBody>
                    <a:bodyPr/>
                    <a:lstStyle/>
                    <a:p>
                      <a:pPr algn="l" fontAlgn="t"/>
                      <a:r>
                        <a:rPr lang="en-US" sz="1200" b="0" i="0" u="none" strike="noStrike" dirty="0">
                          <a:effectLst/>
                          <a:latin typeface="Arial" panose="020B0604020202020204" pitchFamily="34" charset="0"/>
                        </a:rPr>
                        <a:t>ENGHL</a:t>
                      </a:r>
                    </a:p>
                  </a:txBody>
                  <a:tcPr marL="0" marR="0" marT="0" marB="0"/>
                </a:tc>
                <a:tc>
                  <a:txBody>
                    <a:bodyPr/>
                    <a:lstStyle/>
                    <a:p>
                      <a:pPr algn="r" fontAlgn="b"/>
                      <a:r>
                        <a:rPr lang="en-US" sz="1200" b="0" i="0" u="none" strike="noStrike" dirty="0">
                          <a:effectLst/>
                          <a:latin typeface="Arial" panose="020B0604020202020204" pitchFamily="34" charset="0"/>
                        </a:rPr>
                        <a:t>152</a:t>
                      </a:r>
                    </a:p>
                  </a:txBody>
                  <a:tcPr marL="0" marR="0" marT="0" marB="0" anchor="b"/>
                </a:tc>
                <a:tc>
                  <a:txBody>
                    <a:bodyPr/>
                    <a:lstStyle/>
                    <a:p>
                      <a:pPr algn="r" fontAlgn="b"/>
                      <a:r>
                        <a:rPr lang="en-US" sz="1200" b="0" i="0" u="none" strike="noStrike" dirty="0">
                          <a:effectLst/>
                          <a:latin typeface="Arial" panose="020B0604020202020204" pitchFamily="34" charset="0"/>
                        </a:rPr>
                        <a:t>0</a:t>
                      </a:r>
                    </a:p>
                  </a:txBody>
                  <a:tcPr marL="0" marR="0" marT="0" marB="0" anchor="b"/>
                </a:tc>
                <a:tc>
                  <a:txBody>
                    <a:bodyPr/>
                    <a:lstStyle/>
                    <a:p>
                      <a:pPr algn="r" fontAlgn="b"/>
                      <a:r>
                        <a:rPr lang="en-US" sz="1200" b="0" i="0" u="none" strike="noStrike" dirty="0">
                          <a:effectLst/>
                          <a:latin typeface="Arial" panose="020B0604020202020204" pitchFamily="34" charset="0"/>
                        </a:rPr>
                        <a:t>3</a:t>
                      </a:r>
                    </a:p>
                  </a:txBody>
                  <a:tcPr marL="0" marR="0" marT="0" marB="0" anchor="b"/>
                </a:tc>
                <a:tc>
                  <a:txBody>
                    <a:bodyPr/>
                    <a:lstStyle/>
                    <a:p>
                      <a:pPr algn="r" fontAlgn="b"/>
                      <a:r>
                        <a:rPr lang="en-US" sz="1200" b="0" i="0" u="none" strike="noStrike" dirty="0">
                          <a:effectLst/>
                          <a:latin typeface="Arial" panose="020B0604020202020204" pitchFamily="34" charset="0"/>
                        </a:rPr>
                        <a:t>9</a:t>
                      </a:r>
                    </a:p>
                  </a:txBody>
                  <a:tcPr marL="0" marR="0" marT="0" marB="0" anchor="b"/>
                </a:tc>
                <a:tc>
                  <a:txBody>
                    <a:bodyPr/>
                    <a:lstStyle/>
                    <a:p>
                      <a:pPr algn="r" fontAlgn="b"/>
                      <a:r>
                        <a:rPr lang="en-US" sz="1200" b="0" i="0" u="none" strike="noStrike" dirty="0">
                          <a:effectLst/>
                          <a:latin typeface="Arial" panose="020B0604020202020204" pitchFamily="34" charset="0"/>
                        </a:rPr>
                        <a:t>30</a:t>
                      </a:r>
                    </a:p>
                  </a:txBody>
                  <a:tcPr marL="0" marR="0" marT="0" marB="0" anchor="b"/>
                </a:tc>
                <a:tc>
                  <a:txBody>
                    <a:bodyPr/>
                    <a:lstStyle/>
                    <a:p>
                      <a:pPr algn="r" fontAlgn="b"/>
                      <a:r>
                        <a:rPr lang="en-US" sz="1200" b="0" i="0" u="none" strike="noStrike" dirty="0">
                          <a:effectLst/>
                          <a:latin typeface="Arial" panose="020B0604020202020204" pitchFamily="34" charset="0"/>
                        </a:rPr>
                        <a:t>44</a:t>
                      </a:r>
                    </a:p>
                  </a:txBody>
                  <a:tcPr marL="0" marR="0" marT="0" marB="0" anchor="b"/>
                </a:tc>
                <a:tc>
                  <a:txBody>
                    <a:bodyPr/>
                    <a:lstStyle/>
                    <a:p>
                      <a:pPr algn="r" fontAlgn="b"/>
                      <a:r>
                        <a:rPr lang="en-US" sz="1200" b="0" i="0" u="none" strike="noStrike" dirty="0">
                          <a:effectLst/>
                          <a:latin typeface="Arial" panose="020B0604020202020204" pitchFamily="34" charset="0"/>
                        </a:rPr>
                        <a:t>51</a:t>
                      </a:r>
                    </a:p>
                  </a:txBody>
                  <a:tcPr marL="0" marR="0" marT="0" marB="0" anchor="b"/>
                </a:tc>
                <a:tc>
                  <a:txBody>
                    <a:bodyPr/>
                    <a:lstStyle/>
                    <a:p>
                      <a:pPr algn="r" fontAlgn="b"/>
                      <a:r>
                        <a:rPr lang="en-US" sz="1200" b="0" i="0" u="none" strike="noStrike" dirty="0">
                          <a:effectLst/>
                          <a:latin typeface="Arial" panose="020B0604020202020204" pitchFamily="34" charset="0"/>
                        </a:rPr>
                        <a:t>15</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66.5</a:t>
                      </a:r>
                    </a:p>
                  </a:txBody>
                  <a:tcPr marL="0" marR="0" marT="0" marB="0"/>
                </a:tc>
              </a:tr>
              <a:tr h="402183">
                <a:tc>
                  <a:txBody>
                    <a:bodyPr/>
                    <a:lstStyle/>
                    <a:p>
                      <a:pPr algn="l" fontAlgn="b"/>
                      <a:r>
                        <a:rPr lang="en-US" sz="1200" b="0" i="0" u="none" strike="noStrike">
                          <a:effectLst/>
                          <a:latin typeface="Arial" panose="020B0604020202020204" pitchFamily="34" charset="0"/>
                        </a:rPr>
                        <a:t>Afrikaans</a:t>
                      </a:r>
                    </a:p>
                  </a:txBody>
                  <a:tcPr marL="0" marR="0" marT="0" marB="0" anchor="b"/>
                </a:tc>
                <a:tc>
                  <a:txBody>
                    <a:bodyPr/>
                    <a:lstStyle/>
                    <a:p>
                      <a:pPr algn="l" fontAlgn="t"/>
                      <a:r>
                        <a:rPr lang="en-US" sz="1200" b="0" i="0" u="none" strike="noStrike">
                          <a:effectLst/>
                          <a:latin typeface="Arial" panose="020B0604020202020204" pitchFamily="34" charset="0"/>
                        </a:rPr>
                        <a:t>AFRFA</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2</a:t>
                      </a:r>
                    </a:p>
                  </a:txBody>
                  <a:tcPr marL="0" marR="0" marT="0" marB="0" anchor="b"/>
                </a:tc>
                <a:tc>
                  <a:txBody>
                    <a:bodyPr/>
                    <a:lstStyle/>
                    <a:p>
                      <a:pPr algn="r" fontAlgn="b"/>
                      <a:r>
                        <a:rPr lang="en-US" sz="1200" b="0" i="0" u="none" strike="noStrike">
                          <a:effectLst/>
                          <a:latin typeface="Arial" panose="020B0604020202020204" pitchFamily="34" charset="0"/>
                        </a:rPr>
                        <a:t>5</a:t>
                      </a:r>
                    </a:p>
                  </a:txBody>
                  <a:tcPr marL="0" marR="0" marT="0" marB="0" anchor="b"/>
                </a:tc>
                <a:tc>
                  <a:txBody>
                    <a:bodyPr/>
                    <a:lstStyle/>
                    <a:p>
                      <a:pPr algn="r" fontAlgn="b"/>
                      <a:r>
                        <a:rPr lang="en-US" sz="1200" b="0" i="0" u="none" strike="noStrike">
                          <a:effectLst/>
                          <a:latin typeface="Arial" panose="020B0604020202020204" pitchFamily="34" charset="0"/>
                        </a:rPr>
                        <a:t>4</a:t>
                      </a:r>
                    </a:p>
                  </a:txBody>
                  <a:tcPr marL="0" marR="0" marT="0" marB="0" anchor="b"/>
                </a:tc>
                <a:tc>
                  <a:txBody>
                    <a:bodyPr/>
                    <a:lstStyle/>
                    <a:p>
                      <a:pPr algn="r" fontAlgn="b"/>
                      <a:r>
                        <a:rPr lang="en-US" sz="1200" b="0" i="0" u="none" strike="noStrike">
                          <a:effectLst/>
                          <a:latin typeface="Arial" panose="020B0604020202020204" pitchFamily="34" charset="0"/>
                        </a:rPr>
                        <a:t>59</a:t>
                      </a:r>
                    </a:p>
                  </a:txBody>
                  <a:tcPr marL="0" marR="0" marT="0" marB="0" anchor="b"/>
                </a:tc>
                <a:tc>
                  <a:txBody>
                    <a:bodyPr/>
                    <a:lstStyle/>
                    <a:p>
                      <a:pPr algn="r" fontAlgn="b"/>
                      <a:r>
                        <a:rPr lang="en-US" sz="1200" b="0" i="0" u="none" strike="noStrike">
                          <a:effectLst/>
                          <a:latin typeface="Arial" panose="020B0604020202020204" pitchFamily="34" charset="0"/>
                        </a:rPr>
                        <a:t>33</a:t>
                      </a:r>
                    </a:p>
                  </a:txBody>
                  <a:tcPr marL="0" marR="0" marT="0" marB="0" anchor="b"/>
                </a:tc>
                <a:tc>
                  <a:txBody>
                    <a:bodyPr/>
                    <a:lstStyle/>
                    <a:p>
                      <a:pPr algn="r" fontAlgn="b"/>
                      <a:r>
                        <a:rPr lang="en-US" sz="1200" b="0" i="0" u="none" strike="noStrike">
                          <a:effectLst/>
                          <a:latin typeface="Arial" panose="020B0604020202020204" pitchFamily="34" charset="0"/>
                        </a:rPr>
                        <a:t>33</a:t>
                      </a:r>
                    </a:p>
                  </a:txBody>
                  <a:tcPr marL="0" marR="0" marT="0" marB="0" anchor="b"/>
                </a:tc>
                <a:tc>
                  <a:txBody>
                    <a:bodyPr/>
                    <a:lstStyle/>
                    <a:p>
                      <a:pPr algn="r" fontAlgn="b"/>
                      <a:r>
                        <a:rPr lang="en-US" sz="1200" b="0" i="0" u="none" strike="noStrike">
                          <a:effectLst/>
                          <a:latin typeface="Arial" panose="020B0604020202020204" pitchFamily="34" charset="0"/>
                        </a:rPr>
                        <a:t>16</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63.2</a:t>
                      </a:r>
                    </a:p>
                  </a:txBody>
                  <a:tcPr marL="0" marR="0" marT="0" marB="0"/>
                </a:tc>
              </a:tr>
              <a:tr h="402183">
                <a:tc>
                  <a:txBody>
                    <a:bodyPr/>
                    <a:lstStyle/>
                    <a:p>
                      <a:pPr algn="l" fontAlgn="b"/>
                      <a:r>
                        <a:rPr lang="en-US" sz="1200" b="0" i="0" u="none" strike="noStrike">
                          <a:effectLst/>
                          <a:latin typeface="Arial" panose="020B0604020202020204" pitchFamily="34" charset="0"/>
                        </a:rPr>
                        <a:t>Mathematics</a:t>
                      </a:r>
                    </a:p>
                  </a:txBody>
                  <a:tcPr marL="0" marR="0" marT="0" marB="0" anchor="b"/>
                </a:tc>
                <a:tc>
                  <a:txBody>
                    <a:bodyPr/>
                    <a:lstStyle/>
                    <a:p>
                      <a:pPr algn="l" fontAlgn="t"/>
                      <a:r>
                        <a:rPr lang="en-US" sz="1200" b="0" i="0" u="none" strike="noStrike">
                          <a:effectLst/>
                          <a:latin typeface="Arial" panose="020B0604020202020204" pitchFamily="34" charset="0"/>
                        </a:rPr>
                        <a:t>MATH</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8</a:t>
                      </a:r>
                    </a:p>
                  </a:txBody>
                  <a:tcPr marL="0" marR="0" marT="0" marB="0" anchor="b"/>
                </a:tc>
                <a:tc>
                  <a:txBody>
                    <a:bodyPr/>
                    <a:lstStyle/>
                    <a:p>
                      <a:pPr algn="r" fontAlgn="b"/>
                      <a:r>
                        <a:rPr lang="en-US" sz="1200" b="0" i="0" u="none" strike="noStrike">
                          <a:effectLst/>
                          <a:latin typeface="Arial" panose="020B0604020202020204" pitchFamily="34" charset="0"/>
                        </a:rPr>
                        <a:t>13</a:t>
                      </a:r>
                    </a:p>
                  </a:txBody>
                  <a:tcPr marL="0" marR="0" marT="0" marB="0" anchor="b"/>
                </a:tc>
                <a:tc>
                  <a:txBody>
                    <a:bodyPr/>
                    <a:lstStyle/>
                    <a:p>
                      <a:pPr algn="r" fontAlgn="b"/>
                      <a:r>
                        <a:rPr lang="en-US" sz="1200" b="0" i="0" u="none" strike="noStrike">
                          <a:effectLst/>
                          <a:latin typeface="Arial" panose="020B0604020202020204" pitchFamily="34" charset="0"/>
                        </a:rPr>
                        <a:t>34</a:t>
                      </a:r>
                    </a:p>
                  </a:txBody>
                  <a:tcPr marL="0" marR="0" marT="0" marB="0" anchor="b"/>
                </a:tc>
                <a:tc>
                  <a:txBody>
                    <a:bodyPr/>
                    <a:lstStyle/>
                    <a:p>
                      <a:pPr algn="r" fontAlgn="b"/>
                      <a:r>
                        <a:rPr lang="en-US" sz="1200" b="0" i="0" u="none" strike="noStrike">
                          <a:effectLst/>
                          <a:latin typeface="Arial" panose="020B0604020202020204" pitchFamily="34" charset="0"/>
                        </a:rPr>
                        <a:t>37</a:t>
                      </a:r>
                    </a:p>
                  </a:txBody>
                  <a:tcPr marL="0" marR="0" marT="0" marB="0" anchor="b"/>
                </a:tc>
                <a:tc>
                  <a:txBody>
                    <a:bodyPr/>
                    <a:lstStyle/>
                    <a:p>
                      <a:pPr algn="r" fontAlgn="b"/>
                      <a:r>
                        <a:rPr lang="en-US" sz="1200" b="0" i="0" u="none" strike="noStrike">
                          <a:effectLst/>
                          <a:latin typeface="Arial" panose="020B0604020202020204" pitchFamily="34" charset="0"/>
                        </a:rPr>
                        <a:t>32</a:t>
                      </a:r>
                    </a:p>
                  </a:txBody>
                  <a:tcPr marL="0" marR="0" marT="0" marB="0" anchor="b"/>
                </a:tc>
                <a:tc>
                  <a:txBody>
                    <a:bodyPr/>
                    <a:lstStyle/>
                    <a:p>
                      <a:pPr algn="r" fontAlgn="b"/>
                      <a:r>
                        <a:rPr lang="en-US" sz="1200" b="0" i="0" u="none" strike="noStrike">
                          <a:effectLst/>
                          <a:latin typeface="Arial" panose="020B0604020202020204" pitchFamily="34" charset="0"/>
                        </a:rPr>
                        <a:t>15</a:t>
                      </a:r>
                    </a:p>
                  </a:txBody>
                  <a:tcPr marL="0" marR="0" marT="0" marB="0" anchor="b"/>
                </a:tc>
                <a:tc>
                  <a:txBody>
                    <a:bodyPr/>
                    <a:lstStyle/>
                    <a:p>
                      <a:pPr algn="r" fontAlgn="b"/>
                      <a:r>
                        <a:rPr lang="en-US" sz="1200" b="0" i="0" u="none" strike="noStrike">
                          <a:effectLst/>
                          <a:latin typeface="Arial" panose="020B0604020202020204" pitchFamily="34" charset="0"/>
                        </a:rPr>
                        <a:t>13</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55.5</a:t>
                      </a:r>
                    </a:p>
                  </a:txBody>
                  <a:tcPr marL="0" marR="0" marT="0" marB="0"/>
                </a:tc>
              </a:tr>
              <a:tr h="402183">
                <a:tc>
                  <a:txBody>
                    <a:bodyPr/>
                    <a:lstStyle/>
                    <a:p>
                      <a:pPr algn="l" fontAlgn="b"/>
                      <a:r>
                        <a:rPr lang="en-US" sz="1200" b="0" i="0" u="none" strike="noStrike">
                          <a:effectLst/>
                          <a:latin typeface="Arial" panose="020B0604020202020204" pitchFamily="34" charset="0"/>
                        </a:rPr>
                        <a:t>Natural sciences </a:t>
                      </a:r>
                    </a:p>
                  </a:txBody>
                  <a:tcPr marL="0" marR="0" marT="0" marB="0" anchor="b"/>
                </a:tc>
                <a:tc>
                  <a:txBody>
                    <a:bodyPr/>
                    <a:lstStyle/>
                    <a:p>
                      <a:pPr algn="l" fontAlgn="t"/>
                      <a:r>
                        <a:rPr lang="en-US" sz="1200" b="0" i="0" u="none" strike="noStrike">
                          <a:effectLst/>
                          <a:latin typeface="Arial" panose="020B0604020202020204" pitchFamily="34" charset="0"/>
                        </a:rPr>
                        <a:t>NATS</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4</a:t>
                      </a:r>
                    </a:p>
                  </a:txBody>
                  <a:tcPr marL="0" marR="0" marT="0" marB="0" anchor="b"/>
                </a:tc>
                <a:tc>
                  <a:txBody>
                    <a:bodyPr/>
                    <a:lstStyle/>
                    <a:p>
                      <a:pPr algn="r" fontAlgn="b"/>
                      <a:r>
                        <a:rPr lang="en-US" sz="1200" b="0" i="0" u="none" strike="noStrike">
                          <a:effectLst/>
                          <a:latin typeface="Arial" panose="020B0604020202020204" pitchFamily="34" charset="0"/>
                        </a:rPr>
                        <a:t>9</a:t>
                      </a:r>
                    </a:p>
                  </a:txBody>
                  <a:tcPr marL="0" marR="0" marT="0" marB="0" anchor="b"/>
                </a:tc>
                <a:tc>
                  <a:txBody>
                    <a:bodyPr/>
                    <a:lstStyle/>
                    <a:p>
                      <a:pPr algn="r" fontAlgn="b"/>
                      <a:r>
                        <a:rPr lang="en-US" sz="1200" b="0" i="0" u="none" strike="noStrike">
                          <a:effectLst/>
                          <a:latin typeface="Arial" panose="020B0604020202020204" pitchFamily="34" charset="0"/>
                        </a:rPr>
                        <a:t>23</a:t>
                      </a:r>
                    </a:p>
                  </a:txBody>
                  <a:tcPr marL="0" marR="0" marT="0" marB="0" anchor="b"/>
                </a:tc>
                <a:tc>
                  <a:txBody>
                    <a:bodyPr/>
                    <a:lstStyle/>
                    <a:p>
                      <a:pPr algn="r" fontAlgn="b"/>
                      <a:r>
                        <a:rPr lang="en-US" sz="1200" b="0" i="0" u="none" strike="noStrike">
                          <a:effectLst/>
                          <a:latin typeface="Arial" panose="020B0604020202020204" pitchFamily="34" charset="0"/>
                        </a:rPr>
                        <a:t>27</a:t>
                      </a:r>
                    </a:p>
                  </a:txBody>
                  <a:tcPr marL="0" marR="0" marT="0" marB="0" anchor="b"/>
                </a:tc>
                <a:tc>
                  <a:txBody>
                    <a:bodyPr/>
                    <a:lstStyle/>
                    <a:p>
                      <a:pPr algn="r" fontAlgn="b"/>
                      <a:r>
                        <a:rPr lang="en-US" sz="1200" b="0" i="0" u="none" strike="noStrike">
                          <a:effectLst/>
                          <a:latin typeface="Arial" panose="020B0604020202020204" pitchFamily="34" charset="0"/>
                        </a:rPr>
                        <a:t>25</a:t>
                      </a:r>
                    </a:p>
                  </a:txBody>
                  <a:tcPr marL="0" marR="0" marT="0" marB="0" anchor="b"/>
                </a:tc>
                <a:tc>
                  <a:txBody>
                    <a:bodyPr/>
                    <a:lstStyle/>
                    <a:p>
                      <a:pPr algn="r" fontAlgn="b"/>
                      <a:r>
                        <a:rPr lang="en-US" sz="1200" b="0" i="0" u="none" strike="noStrike">
                          <a:effectLst/>
                          <a:latin typeface="Arial" panose="020B0604020202020204" pitchFamily="34" charset="0"/>
                        </a:rPr>
                        <a:t>30</a:t>
                      </a:r>
                    </a:p>
                  </a:txBody>
                  <a:tcPr marL="0" marR="0" marT="0" marB="0" anchor="b"/>
                </a:tc>
                <a:tc>
                  <a:txBody>
                    <a:bodyPr/>
                    <a:lstStyle/>
                    <a:p>
                      <a:pPr algn="r" fontAlgn="b"/>
                      <a:r>
                        <a:rPr lang="en-US" sz="1200" b="0" i="0" u="none" strike="noStrike">
                          <a:effectLst/>
                          <a:latin typeface="Arial" panose="020B0604020202020204" pitchFamily="34" charset="0"/>
                        </a:rPr>
                        <a:t>34</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64.2</a:t>
                      </a:r>
                    </a:p>
                  </a:txBody>
                  <a:tcPr marL="0" marR="0" marT="0" marB="0"/>
                </a:tc>
              </a:tr>
              <a:tr h="402183">
                <a:tc>
                  <a:txBody>
                    <a:bodyPr/>
                    <a:lstStyle/>
                    <a:p>
                      <a:pPr algn="l" fontAlgn="b"/>
                      <a:r>
                        <a:rPr lang="en-US" sz="1200" b="0" i="0" u="none" strike="noStrike">
                          <a:effectLst/>
                          <a:latin typeface="Arial" panose="020B0604020202020204" pitchFamily="34" charset="0"/>
                        </a:rPr>
                        <a:t>Social Sciences</a:t>
                      </a:r>
                    </a:p>
                  </a:txBody>
                  <a:tcPr marL="0" marR="0" marT="0" marB="0" anchor="b"/>
                </a:tc>
                <a:tc>
                  <a:txBody>
                    <a:bodyPr/>
                    <a:lstStyle/>
                    <a:p>
                      <a:pPr algn="l" fontAlgn="t"/>
                      <a:r>
                        <a:rPr lang="en-US" sz="1200" b="0" i="0" u="none" strike="noStrike">
                          <a:effectLst/>
                          <a:latin typeface="Arial" panose="020B0604020202020204" pitchFamily="34" charset="0"/>
                        </a:rPr>
                        <a:t>SOCS</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0</a:t>
                      </a:r>
                    </a:p>
                  </a:txBody>
                  <a:tcPr marL="0" marR="0" marT="0" marB="0" anchor="b"/>
                </a:tc>
                <a:tc>
                  <a:txBody>
                    <a:bodyPr/>
                    <a:lstStyle/>
                    <a:p>
                      <a:pPr algn="r" fontAlgn="b"/>
                      <a:r>
                        <a:rPr lang="en-US" sz="1200" b="0" i="0" u="none" strike="noStrike">
                          <a:effectLst/>
                          <a:latin typeface="Arial" panose="020B0604020202020204" pitchFamily="34" charset="0"/>
                        </a:rPr>
                        <a:t>4</a:t>
                      </a:r>
                    </a:p>
                  </a:txBody>
                  <a:tcPr marL="0" marR="0" marT="0" marB="0" anchor="b"/>
                </a:tc>
                <a:tc>
                  <a:txBody>
                    <a:bodyPr/>
                    <a:lstStyle/>
                    <a:p>
                      <a:pPr algn="r" fontAlgn="b"/>
                      <a:r>
                        <a:rPr lang="en-US" sz="1200" b="0" i="0" u="none" strike="noStrike">
                          <a:effectLst/>
                          <a:latin typeface="Arial" panose="020B0604020202020204" pitchFamily="34" charset="0"/>
                        </a:rPr>
                        <a:t>4</a:t>
                      </a:r>
                    </a:p>
                  </a:txBody>
                  <a:tcPr marL="0" marR="0" marT="0" marB="0" anchor="b"/>
                </a:tc>
                <a:tc>
                  <a:txBody>
                    <a:bodyPr/>
                    <a:lstStyle/>
                    <a:p>
                      <a:pPr algn="r" fontAlgn="b"/>
                      <a:r>
                        <a:rPr lang="en-US" sz="1200" b="0" i="0" u="none" strike="noStrike">
                          <a:effectLst/>
                          <a:latin typeface="Arial" panose="020B0604020202020204" pitchFamily="34" charset="0"/>
                        </a:rPr>
                        <a:t>17</a:t>
                      </a:r>
                    </a:p>
                  </a:txBody>
                  <a:tcPr marL="0" marR="0" marT="0" marB="0" anchor="b"/>
                </a:tc>
                <a:tc>
                  <a:txBody>
                    <a:bodyPr/>
                    <a:lstStyle/>
                    <a:p>
                      <a:pPr algn="r" fontAlgn="b"/>
                      <a:r>
                        <a:rPr lang="en-US" sz="1200" b="0" i="0" u="none" strike="noStrike">
                          <a:effectLst/>
                          <a:latin typeface="Arial" panose="020B0604020202020204" pitchFamily="34" charset="0"/>
                        </a:rPr>
                        <a:t>31</a:t>
                      </a:r>
                    </a:p>
                  </a:txBody>
                  <a:tcPr marL="0" marR="0" marT="0" marB="0" anchor="b"/>
                </a:tc>
                <a:tc>
                  <a:txBody>
                    <a:bodyPr/>
                    <a:lstStyle/>
                    <a:p>
                      <a:pPr algn="r" fontAlgn="b"/>
                      <a:r>
                        <a:rPr lang="en-US" sz="1200" b="0" i="0" u="none" strike="noStrike">
                          <a:effectLst/>
                          <a:latin typeface="Arial" panose="020B0604020202020204" pitchFamily="34" charset="0"/>
                        </a:rPr>
                        <a:t>45</a:t>
                      </a:r>
                    </a:p>
                  </a:txBody>
                  <a:tcPr marL="0" marR="0" marT="0" marB="0" anchor="b"/>
                </a:tc>
                <a:tc>
                  <a:txBody>
                    <a:bodyPr/>
                    <a:lstStyle/>
                    <a:p>
                      <a:pPr algn="r" fontAlgn="b"/>
                      <a:r>
                        <a:rPr lang="en-US" sz="1200" b="0" i="0" u="none" strike="noStrike">
                          <a:effectLst/>
                          <a:latin typeface="Arial" panose="020B0604020202020204" pitchFamily="34" charset="0"/>
                        </a:rPr>
                        <a:t>51</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73.5</a:t>
                      </a:r>
                    </a:p>
                  </a:txBody>
                  <a:tcPr marL="0" marR="0" marT="0" marB="0"/>
                </a:tc>
              </a:tr>
              <a:tr h="402183">
                <a:tc>
                  <a:txBody>
                    <a:bodyPr/>
                    <a:lstStyle/>
                    <a:p>
                      <a:pPr algn="l" fontAlgn="b"/>
                      <a:r>
                        <a:rPr lang="en-US" sz="1200" b="0" i="0" u="none" strike="noStrike">
                          <a:effectLst/>
                          <a:latin typeface="Arial" panose="020B0604020202020204" pitchFamily="34" charset="0"/>
                        </a:rPr>
                        <a:t>EMS</a:t>
                      </a:r>
                    </a:p>
                  </a:txBody>
                  <a:tcPr marL="0" marR="0" marT="0" marB="0" anchor="b"/>
                </a:tc>
                <a:tc>
                  <a:txBody>
                    <a:bodyPr/>
                    <a:lstStyle/>
                    <a:p>
                      <a:pPr algn="l" fontAlgn="t"/>
                      <a:r>
                        <a:rPr lang="en-US" sz="1200" b="0" i="0" u="none" strike="noStrike">
                          <a:effectLst/>
                          <a:latin typeface="Arial" panose="020B0604020202020204" pitchFamily="34" charset="0"/>
                        </a:rPr>
                        <a:t>EMSC</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dirty="0">
                          <a:effectLst/>
                          <a:latin typeface="Arial" panose="020B0604020202020204" pitchFamily="34" charset="0"/>
                        </a:rPr>
                        <a:t>1</a:t>
                      </a:r>
                    </a:p>
                  </a:txBody>
                  <a:tcPr marL="0" marR="0" marT="0" marB="0" anchor="b"/>
                </a:tc>
                <a:tc>
                  <a:txBody>
                    <a:bodyPr/>
                    <a:lstStyle/>
                    <a:p>
                      <a:pPr algn="r" fontAlgn="b"/>
                      <a:r>
                        <a:rPr lang="en-US" sz="1200" b="0" i="0" u="none" strike="noStrike">
                          <a:effectLst/>
                          <a:latin typeface="Arial" panose="020B0604020202020204" pitchFamily="34" charset="0"/>
                        </a:rPr>
                        <a:t>6</a:t>
                      </a:r>
                    </a:p>
                  </a:txBody>
                  <a:tcPr marL="0" marR="0" marT="0" marB="0" anchor="b"/>
                </a:tc>
                <a:tc>
                  <a:txBody>
                    <a:bodyPr/>
                    <a:lstStyle/>
                    <a:p>
                      <a:pPr algn="r" fontAlgn="b"/>
                      <a:r>
                        <a:rPr lang="en-US" sz="1200" b="0" i="0" u="none" strike="noStrike">
                          <a:effectLst/>
                          <a:latin typeface="Arial" panose="020B0604020202020204" pitchFamily="34" charset="0"/>
                        </a:rPr>
                        <a:t>14</a:t>
                      </a:r>
                    </a:p>
                  </a:txBody>
                  <a:tcPr marL="0" marR="0" marT="0" marB="0" anchor="b"/>
                </a:tc>
                <a:tc>
                  <a:txBody>
                    <a:bodyPr/>
                    <a:lstStyle/>
                    <a:p>
                      <a:pPr algn="r" fontAlgn="b"/>
                      <a:r>
                        <a:rPr lang="en-US" sz="1200" b="0" i="0" u="none" strike="noStrike">
                          <a:effectLst/>
                          <a:latin typeface="Arial" panose="020B0604020202020204" pitchFamily="34" charset="0"/>
                        </a:rPr>
                        <a:t>19</a:t>
                      </a:r>
                    </a:p>
                  </a:txBody>
                  <a:tcPr marL="0" marR="0" marT="0" marB="0" anchor="b"/>
                </a:tc>
                <a:tc>
                  <a:txBody>
                    <a:bodyPr/>
                    <a:lstStyle/>
                    <a:p>
                      <a:pPr algn="r" fontAlgn="b"/>
                      <a:r>
                        <a:rPr lang="en-US" sz="1200" b="0" i="0" u="none" strike="noStrike">
                          <a:effectLst/>
                          <a:latin typeface="Arial" panose="020B0604020202020204" pitchFamily="34" charset="0"/>
                        </a:rPr>
                        <a:t>27</a:t>
                      </a:r>
                    </a:p>
                  </a:txBody>
                  <a:tcPr marL="0" marR="0" marT="0" marB="0" anchor="b"/>
                </a:tc>
                <a:tc>
                  <a:txBody>
                    <a:bodyPr/>
                    <a:lstStyle/>
                    <a:p>
                      <a:pPr algn="r" fontAlgn="b"/>
                      <a:r>
                        <a:rPr lang="en-US" sz="1200" b="0" i="0" u="none" strike="noStrike">
                          <a:effectLst/>
                          <a:latin typeface="Arial" panose="020B0604020202020204" pitchFamily="34" charset="0"/>
                        </a:rPr>
                        <a:t>39</a:t>
                      </a:r>
                    </a:p>
                  </a:txBody>
                  <a:tcPr marL="0" marR="0" marT="0" marB="0" anchor="b"/>
                </a:tc>
                <a:tc>
                  <a:txBody>
                    <a:bodyPr/>
                    <a:lstStyle/>
                    <a:p>
                      <a:pPr algn="r" fontAlgn="b"/>
                      <a:r>
                        <a:rPr lang="en-US" sz="1200" b="0" i="0" u="none" strike="noStrike">
                          <a:effectLst/>
                          <a:latin typeface="Arial" panose="020B0604020202020204" pitchFamily="34" charset="0"/>
                        </a:rPr>
                        <a:t>46</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70.1</a:t>
                      </a:r>
                    </a:p>
                  </a:txBody>
                  <a:tcPr marL="0" marR="0" marT="0" marB="0"/>
                </a:tc>
              </a:tr>
              <a:tr h="402183">
                <a:tc>
                  <a:txBody>
                    <a:bodyPr/>
                    <a:lstStyle/>
                    <a:p>
                      <a:pPr algn="l" fontAlgn="b"/>
                      <a:r>
                        <a:rPr lang="en-US" sz="1200" b="0" i="0" u="none" strike="noStrike">
                          <a:effectLst/>
                          <a:latin typeface="Arial" panose="020B0604020202020204" pitchFamily="34" charset="0"/>
                        </a:rPr>
                        <a:t>Technology</a:t>
                      </a:r>
                    </a:p>
                  </a:txBody>
                  <a:tcPr marL="0" marR="0" marT="0" marB="0" anchor="b"/>
                </a:tc>
                <a:tc>
                  <a:txBody>
                    <a:bodyPr/>
                    <a:lstStyle/>
                    <a:p>
                      <a:pPr algn="l" fontAlgn="t"/>
                      <a:r>
                        <a:rPr lang="en-US" sz="1200" b="0" i="0" u="none" strike="noStrike">
                          <a:effectLst/>
                          <a:latin typeface="Arial" panose="020B0604020202020204" pitchFamily="34" charset="0"/>
                        </a:rPr>
                        <a:t>TECH</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dirty="0">
                          <a:effectLst/>
                          <a:latin typeface="Arial" panose="020B0604020202020204" pitchFamily="34" charset="0"/>
                        </a:rPr>
                        <a:t>0</a:t>
                      </a:r>
                    </a:p>
                  </a:txBody>
                  <a:tcPr marL="0" marR="0" marT="0" marB="0" anchor="b"/>
                </a:tc>
                <a:tc>
                  <a:txBody>
                    <a:bodyPr/>
                    <a:lstStyle/>
                    <a:p>
                      <a:pPr algn="r" fontAlgn="b"/>
                      <a:r>
                        <a:rPr lang="en-US" sz="1200" b="0" i="0" u="none" strike="noStrike">
                          <a:effectLst/>
                          <a:latin typeface="Arial" panose="020B0604020202020204" pitchFamily="34" charset="0"/>
                        </a:rPr>
                        <a:t>2</a:t>
                      </a:r>
                    </a:p>
                  </a:txBody>
                  <a:tcPr marL="0" marR="0" marT="0" marB="0" anchor="b"/>
                </a:tc>
                <a:tc>
                  <a:txBody>
                    <a:bodyPr/>
                    <a:lstStyle/>
                    <a:p>
                      <a:pPr algn="r" fontAlgn="b"/>
                      <a:r>
                        <a:rPr lang="en-US" sz="1200" b="0" i="0" u="none" strike="noStrike">
                          <a:effectLst/>
                          <a:latin typeface="Arial" panose="020B0604020202020204" pitchFamily="34" charset="0"/>
                        </a:rPr>
                        <a:t>17</a:t>
                      </a:r>
                    </a:p>
                  </a:txBody>
                  <a:tcPr marL="0" marR="0" marT="0" marB="0" anchor="b"/>
                </a:tc>
                <a:tc>
                  <a:txBody>
                    <a:bodyPr/>
                    <a:lstStyle/>
                    <a:p>
                      <a:pPr algn="r" fontAlgn="b"/>
                      <a:r>
                        <a:rPr lang="en-US" sz="1200" b="0" i="0" u="none" strike="noStrike">
                          <a:effectLst/>
                          <a:latin typeface="Arial" panose="020B0604020202020204" pitchFamily="34" charset="0"/>
                        </a:rPr>
                        <a:t>45</a:t>
                      </a:r>
                    </a:p>
                  </a:txBody>
                  <a:tcPr marL="0" marR="0" marT="0" marB="0" anchor="b"/>
                </a:tc>
                <a:tc>
                  <a:txBody>
                    <a:bodyPr/>
                    <a:lstStyle/>
                    <a:p>
                      <a:pPr algn="r" fontAlgn="b"/>
                      <a:r>
                        <a:rPr lang="en-US" sz="1200" b="0" i="0" u="none" strike="noStrike">
                          <a:effectLst/>
                          <a:latin typeface="Arial" panose="020B0604020202020204" pitchFamily="34" charset="0"/>
                        </a:rPr>
                        <a:t>59</a:t>
                      </a:r>
                    </a:p>
                  </a:txBody>
                  <a:tcPr marL="0" marR="0" marT="0" marB="0" anchor="b"/>
                </a:tc>
                <a:tc>
                  <a:txBody>
                    <a:bodyPr/>
                    <a:lstStyle/>
                    <a:p>
                      <a:pPr algn="r" fontAlgn="b"/>
                      <a:r>
                        <a:rPr lang="en-US" sz="1200" b="0" i="0" u="none" strike="noStrike">
                          <a:effectLst/>
                          <a:latin typeface="Arial" panose="020B0604020202020204" pitchFamily="34" charset="0"/>
                        </a:rPr>
                        <a:t>22</a:t>
                      </a:r>
                    </a:p>
                  </a:txBody>
                  <a:tcPr marL="0" marR="0" marT="0" marB="0" anchor="b"/>
                </a:tc>
                <a:tc>
                  <a:txBody>
                    <a:bodyPr/>
                    <a:lstStyle/>
                    <a:p>
                      <a:pPr algn="r" fontAlgn="b"/>
                      <a:r>
                        <a:rPr lang="en-US" sz="1200" b="0" i="0" u="none" strike="noStrike">
                          <a:effectLst/>
                          <a:latin typeface="Arial" panose="020B0604020202020204" pitchFamily="34" charset="0"/>
                        </a:rPr>
                        <a:t>7</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61.4</a:t>
                      </a:r>
                    </a:p>
                  </a:txBody>
                  <a:tcPr marL="0" marR="0" marT="0" marB="0"/>
                </a:tc>
              </a:tr>
              <a:tr h="402183">
                <a:tc>
                  <a:txBody>
                    <a:bodyPr/>
                    <a:lstStyle/>
                    <a:p>
                      <a:pPr algn="l" fontAlgn="b"/>
                      <a:r>
                        <a:rPr lang="en-US" sz="1200" b="0" i="0" u="none" strike="noStrike">
                          <a:effectLst/>
                          <a:latin typeface="Arial" panose="020B0604020202020204" pitchFamily="34" charset="0"/>
                        </a:rPr>
                        <a:t>Arts &amp; Culture</a:t>
                      </a:r>
                    </a:p>
                  </a:txBody>
                  <a:tcPr marL="0" marR="0" marT="0" marB="0" anchor="b"/>
                </a:tc>
                <a:tc>
                  <a:txBody>
                    <a:bodyPr/>
                    <a:lstStyle/>
                    <a:p>
                      <a:pPr algn="l" fontAlgn="t"/>
                      <a:r>
                        <a:rPr lang="en-US" sz="1200" b="0" i="0" u="none" strike="noStrike">
                          <a:effectLst/>
                          <a:latin typeface="Arial" panose="020B0604020202020204" pitchFamily="34" charset="0"/>
                        </a:rPr>
                        <a:t>ARTC</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0</a:t>
                      </a:r>
                    </a:p>
                  </a:txBody>
                  <a:tcPr marL="0" marR="0" marT="0" marB="0" anchor="b"/>
                </a:tc>
                <a:tc>
                  <a:txBody>
                    <a:bodyPr/>
                    <a:lstStyle/>
                    <a:p>
                      <a:pPr algn="r" fontAlgn="b"/>
                      <a:r>
                        <a:rPr lang="en-US" sz="1200" b="0" i="0" u="none" strike="noStrike">
                          <a:effectLst/>
                          <a:latin typeface="Arial" panose="020B0604020202020204" pitchFamily="34" charset="0"/>
                        </a:rPr>
                        <a:t>3</a:t>
                      </a:r>
                    </a:p>
                  </a:txBody>
                  <a:tcPr marL="0" marR="0" marT="0" marB="0" anchor="b"/>
                </a:tc>
                <a:tc>
                  <a:txBody>
                    <a:bodyPr/>
                    <a:lstStyle/>
                    <a:p>
                      <a:pPr algn="r" fontAlgn="b"/>
                      <a:r>
                        <a:rPr lang="en-US" sz="1200" b="0" i="0" u="none" strike="noStrike">
                          <a:effectLst/>
                          <a:latin typeface="Arial" panose="020B0604020202020204" pitchFamily="34" charset="0"/>
                        </a:rPr>
                        <a:t>22</a:t>
                      </a:r>
                    </a:p>
                  </a:txBody>
                  <a:tcPr marL="0" marR="0" marT="0" marB="0" anchor="b"/>
                </a:tc>
                <a:tc>
                  <a:txBody>
                    <a:bodyPr/>
                    <a:lstStyle/>
                    <a:p>
                      <a:pPr algn="r" fontAlgn="b"/>
                      <a:r>
                        <a:rPr lang="en-US" sz="1200" b="0" i="0" u="none" strike="noStrike">
                          <a:effectLst/>
                          <a:latin typeface="Arial" panose="020B0604020202020204" pitchFamily="34" charset="0"/>
                        </a:rPr>
                        <a:t>45</a:t>
                      </a:r>
                    </a:p>
                  </a:txBody>
                  <a:tcPr marL="0" marR="0" marT="0" marB="0" anchor="b"/>
                </a:tc>
                <a:tc>
                  <a:txBody>
                    <a:bodyPr/>
                    <a:lstStyle/>
                    <a:p>
                      <a:pPr algn="r" fontAlgn="b"/>
                      <a:r>
                        <a:rPr lang="en-US" sz="1200" b="0" i="0" u="none" strike="noStrike">
                          <a:effectLst/>
                          <a:latin typeface="Arial" panose="020B0604020202020204" pitchFamily="34" charset="0"/>
                        </a:rPr>
                        <a:t>45</a:t>
                      </a:r>
                    </a:p>
                  </a:txBody>
                  <a:tcPr marL="0" marR="0" marT="0" marB="0" anchor="b"/>
                </a:tc>
                <a:tc>
                  <a:txBody>
                    <a:bodyPr/>
                    <a:lstStyle/>
                    <a:p>
                      <a:pPr algn="r" fontAlgn="b"/>
                      <a:r>
                        <a:rPr lang="en-US" sz="1200" b="0" i="0" u="none" strike="noStrike">
                          <a:effectLst/>
                          <a:latin typeface="Arial" panose="020B0604020202020204" pitchFamily="34" charset="0"/>
                        </a:rPr>
                        <a:t>25</a:t>
                      </a:r>
                    </a:p>
                  </a:txBody>
                  <a:tcPr marL="0" marR="0" marT="0" marB="0" anchor="b"/>
                </a:tc>
                <a:tc>
                  <a:txBody>
                    <a:bodyPr/>
                    <a:lstStyle/>
                    <a:p>
                      <a:pPr algn="r" fontAlgn="b"/>
                      <a:r>
                        <a:rPr lang="en-US" sz="1200" b="0" i="0" u="none" strike="noStrike">
                          <a:effectLst/>
                          <a:latin typeface="Arial" panose="020B0604020202020204" pitchFamily="34" charset="0"/>
                        </a:rPr>
                        <a:t>12</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61.6</a:t>
                      </a:r>
                    </a:p>
                  </a:txBody>
                  <a:tcPr marL="0" marR="0" marT="0" marB="0"/>
                </a:tc>
              </a:tr>
              <a:tr h="402183">
                <a:tc>
                  <a:txBody>
                    <a:bodyPr/>
                    <a:lstStyle/>
                    <a:p>
                      <a:pPr algn="l" fontAlgn="b"/>
                      <a:r>
                        <a:rPr lang="en-US" sz="1200" b="0" i="0" u="none" strike="noStrike">
                          <a:effectLst/>
                          <a:latin typeface="Arial" panose="020B0604020202020204" pitchFamily="34" charset="0"/>
                        </a:rPr>
                        <a:t>Life Orientation</a:t>
                      </a:r>
                    </a:p>
                  </a:txBody>
                  <a:tcPr marL="0" marR="0" marT="0" marB="0" anchor="b"/>
                </a:tc>
                <a:tc>
                  <a:txBody>
                    <a:bodyPr/>
                    <a:lstStyle/>
                    <a:p>
                      <a:pPr algn="l" fontAlgn="t"/>
                      <a:r>
                        <a:rPr lang="en-US" sz="1200" b="0" i="0" u="none" strike="noStrike">
                          <a:effectLst/>
                          <a:latin typeface="Arial" panose="020B0604020202020204" pitchFamily="34" charset="0"/>
                        </a:rPr>
                        <a:t>LIFE</a:t>
                      </a:r>
                    </a:p>
                  </a:txBody>
                  <a:tcPr marL="0" marR="0" marT="0" marB="0"/>
                </a:tc>
                <a:tc>
                  <a:txBody>
                    <a:bodyPr/>
                    <a:lstStyle/>
                    <a:p>
                      <a:pPr algn="r" fontAlgn="b"/>
                      <a:r>
                        <a:rPr lang="en-US" sz="1200" b="0" i="0" u="none" strike="noStrike">
                          <a:effectLst/>
                          <a:latin typeface="Arial" panose="020B0604020202020204" pitchFamily="34" charset="0"/>
                        </a:rPr>
                        <a:t>152</a:t>
                      </a:r>
                    </a:p>
                  </a:txBody>
                  <a:tcPr marL="0" marR="0" marT="0" marB="0" anchor="b"/>
                </a:tc>
                <a:tc>
                  <a:txBody>
                    <a:bodyPr/>
                    <a:lstStyle/>
                    <a:p>
                      <a:pPr algn="r" fontAlgn="b"/>
                      <a:r>
                        <a:rPr lang="en-US" sz="1200" b="0" i="0" u="none" strike="noStrike">
                          <a:effectLst/>
                          <a:latin typeface="Arial" panose="020B0604020202020204" pitchFamily="34" charset="0"/>
                        </a:rPr>
                        <a:t>0</a:t>
                      </a:r>
                    </a:p>
                  </a:txBody>
                  <a:tcPr marL="0" marR="0" marT="0" marB="0" anchor="b"/>
                </a:tc>
                <a:tc>
                  <a:txBody>
                    <a:bodyPr/>
                    <a:lstStyle/>
                    <a:p>
                      <a:pPr algn="r" fontAlgn="b"/>
                      <a:r>
                        <a:rPr lang="en-US" sz="1200" b="0" i="0" u="none" strike="noStrike">
                          <a:effectLst/>
                          <a:latin typeface="Arial" panose="020B0604020202020204" pitchFamily="34" charset="0"/>
                        </a:rPr>
                        <a:t>0</a:t>
                      </a:r>
                    </a:p>
                  </a:txBody>
                  <a:tcPr marL="0" marR="0" marT="0" marB="0" anchor="b"/>
                </a:tc>
                <a:tc>
                  <a:txBody>
                    <a:bodyPr/>
                    <a:lstStyle/>
                    <a:p>
                      <a:pPr algn="r" fontAlgn="b"/>
                      <a:r>
                        <a:rPr lang="en-US" sz="1200" b="0" i="0" u="none" strike="noStrike">
                          <a:effectLst/>
                          <a:latin typeface="Arial" panose="020B0604020202020204" pitchFamily="34" charset="0"/>
                        </a:rPr>
                        <a:t>14</a:t>
                      </a:r>
                    </a:p>
                  </a:txBody>
                  <a:tcPr marL="0" marR="0" marT="0" marB="0" anchor="b"/>
                </a:tc>
                <a:tc>
                  <a:txBody>
                    <a:bodyPr/>
                    <a:lstStyle/>
                    <a:p>
                      <a:pPr algn="r" fontAlgn="b"/>
                      <a:r>
                        <a:rPr lang="en-US" sz="1200" b="0" i="0" u="none" strike="noStrike">
                          <a:effectLst/>
                          <a:latin typeface="Arial" panose="020B0604020202020204" pitchFamily="34" charset="0"/>
                        </a:rPr>
                        <a:t>20</a:t>
                      </a:r>
                    </a:p>
                  </a:txBody>
                  <a:tcPr marL="0" marR="0" marT="0" marB="0" anchor="b"/>
                </a:tc>
                <a:tc>
                  <a:txBody>
                    <a:bodyPr/>
                    <a:lstStyle/>
                    <a:p>
                      <a:pPr algn="r" fontAlgn="b"/>
                      <a:r>
                        <a:rPr lang="en-US" sz="1200" b="0" i="0" u="none" strike="noStrike">
                          <a:effectLst/>
                          <a:latin typeface="Arial" panose="020B0604020202020204" pitchFamily="34" charset="0"/>
                        </a:rPr>
                        <a:t>57</a:t>
                      </a:r>
                    </a:p>
                  </a:txBody>
                  <a:tcPr marL="0" marR="0" marT="0" marB="0" anchor="b"/>
                </a:tc>
                <a:tc>
                  <a:txBody>
                    <a:bodyPr/>
                    <a:lstStyle/>
                    <a:p>
                      <a:pPr algn="r" fontAlgn="b"/>
                      <a:r>
                        <a:rPr lang="en-US" sz="1200" b="0" i="0" u="none" strike="noStrike">
                          <a:effectLst/>
                          <a:latin typeface="Arial" panose="020B0604020202020204" pitchFamily="34" charset="0"/>
                        </a:rPr>
                        <a:t>46</a:t>
                      </a:r>
                    </a:p>
                  </a:txBody>
                  <a:tcPr marL="0" marR="0" marT="0" marB="0" anchor="b"/>
                </a:tc>
                <a:tc>
                  <a:txBody>
                    <a:bodyPr/>
                    <a:lstStyle/>
                    <a:p>
                      <a:pPr algn="r" fontAlgn="b"/>
                      <a:r>
                        <a:rPr lang="en-US" sz="1200" b="0" i="0" u="none" strike="noStrike">
                          <a:effectLst/>
                          <a:latin typeface="Arial" panose="020B0604020202020204" pitchFamily="34" charset="0"/>
                        </a:rPr>
                        <a:t>15</a:t>
                      </a:r>
                    </a:p>
                  </a:txBody>
                  <a:tcPr marL="0" marR="0" marT="0" marB="0" anchor="b"/>
                </a:tc>
                <a:tc>
                  <a:txBody>
                    <a:bodyPr/>
                    <a:lstStyle/>
                    <a:p>
                      <a:pPr algn="ctr" fontAlgn="t"/>
                      <a:r>
                        <a:rPr lang="en-US" sz="2000" b="1" i="0" u="none" strike="noStrike" dirty="0">
                          <a:solidFill>
                            <a:srgbClr val="0000FF"/>
                          </a:solidFill>
                          <a:effectLst/>
                          <a:latin typeface="Arial" panose="020B0604020202020204" pitchFamily="34" charset="0"/>
                        </a:rPr>
                        <a:t>66.8</a:t>
                      </a:r>
                    </a:p>
                  </a:txBody>
                  <a:tcPr marL="0" marR="0" marT="0" marB="0"/>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24</a:t>
            </a:fld>
            <a:endParaRPr lang="en-ZA"/>
          </a:p>
        </p:txBody>
      </p:sp>
      <p:pic>
        <p:nvPicPr>
          <p:cNvPr id="8" name="Picture 7"/>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8115272" y="428604"/>
            <a:ext cx="685800" cy="685800"/>
          </a:xfrm>
          <a:prstGeom prst="rect">
            <a:avLst/>
          </a:prstGeom>
          <a:noFill/>
          <a:ln w="9525">
            <a:noFill/>
            <a:miter lim="800000"/>
            <a:headEnd/>
            <a:tailEnd/>
          </a:ln>
        </p:spPr>
      </p:pic>
    </p:spTree>
    <p:extLst>
      <p:ext uri="{BB962C8B-B14F-4D97-AF65-F5344CB8AC3E}">
        <p14:creationId xmlns:p14="http://schemas.microsoft.com/office/powerpoint/2010/main" val="2717002012"/>
      </p:ext>
    </p:extLst>
  </p:cSld>
  <p:clrMapOvr>
    <a:masterClrMapping/>
  </p:clrMapOvr>
  <p:transition advTm="15000">
    <p:wedge/>
    <p:sndAc>
      <p:stSnd>
        <p:snd r:embed="rId2" name="applause.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TOP  PERFORMING  GRADE</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746465694"/>
              </p:ext>
            </p:extLst>
          </p:nvPr>
        </p:nvGraphicFramePr>
        <p:xfrm>
          <a:off x="457200" y="1600200"/>
          <a:ext cx="8229600" cy="48158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POSITION</a:t>
                      </a:r>
                      <a:endParaRPr lang="en-US" dirty="0"/>
                    </a:p>
                  </a:txBody>
                  <a:tcPr/>
                </a:tc>
                <a:tc>
                  <a:txBody>
                    <a:bodyPr/>
                    <a:lstStyle/>
                    <a:p>
                      <a:r>
                        <a:rPr lang="en-US" sz="2000" dirty="0" smtClean="0"/>
                        <a:t>GRADE</a:t>
                      </a:r>
                      <a:endParaRPr lang="en-US" sz="2000" dirty="0"/>
                    </a:p>
                  </a:txBody>
                  <a:tcPr/>
                </a:tc>
                <a:tc>
                  <a:txBody>
                    <a:bodyPr/>
                    <a:lstStyle/>
                    <a:p>
                      <a:r>
                        <a:rPr lang="en-US" dirty="0" smtClean="0"/>
                        <a:t>AVERAGE</a:t>
                      </a:r>
                      <a:endParaRPr lang="en-US" dirty="0"/>
                    </a:p>
                  </a:txBody>
                  <a:tcPr/>
                </a:tc>
              </a:tr>
              <a:tr h="370840">
                <a:tc>
                  <a:txBody>
                    <a:bodyPr/>
                    <a:lstStyle/>
                    <a:p>
                      <a:r>
                        <a:rPr lang="en-US" sz="2800" dirty="0" smtClean="0"/>
                        <a:t>1</a:t>
                      </a:r>
                      <a:endParaRPr lang="en-US" sz="2800" dirty="0"/>
                    </a:p>
                  </a:txBody>
                  <a:tcPr/>
                </a:tc>
                <a:tc>
                  <a:txBody>
                    <a:bodyPr/>
                    <a:lstStyle/>
                    <a:p>
                      <a:r>
                        <a:rPr lang="en-US" sz="4800" dirty="0" smtClean="0"/>
                        <a:t>6</a:t>
                      </a:r>
                      <a:r>
                        <a:rPr lang="en-US" sz="1600" dirty="0" smtClean="0"/>
                        <a:t> - </a:t>
                      </a:r>
                      <a:r>
                        <a:rPr lang="en-US" sz="2400" dirty="0" smtClean="0"/>
                        <a:t> </a:t>
                      </a:r>
                      <a:r>
                        <a:rPr lang="en-US" sz="1600" b="1" dirty="0" smtClean="0"/>
                        <a:t>CONGRATULATIONS! PLEASE  BRAG  THE  WHOLE  TERM.  ITS  YOUR RIGHTS</a:t>
                      </a:r>
                      <a:endParaRPr lang="en-US" sz="1600" dirty="0"/>
                    </a:p>
                  </a:txBody>
                  <a:tcPr/>
                </a:tc>
                <a:tc>
                  <a:txBody>
                    <a:bodyPr/>
                    <a:lstStyle/>
                    <a:p>
                      <a:r>
                        <a:rPr lang="en-US" sz="4000" dirty="0" smtClean="0"/>
                        <a:t>72.1</a:t>
                      </a:r>
                      <a:endParaRPr lang="en-US" sz="4000" dirty="0"/>
                    </a:p>
                  </a:txBody>
                  <a:tcPr/>
                </a:tc>
              </a:tr>
              <a:tr h="370840">
                <a:tc>
                  <a:txBody>
                    <a:bodyPr/>
                    <a:lstStyle/>
                    <a:p>
                      <a:r>
                        <a:rPr lang="en-US" sz="2800" dirty="0" smtClean="0"/>
                        <a:t>2</a:t>
                      </a:r>
                      <a:endParaRPr lang="en-US" sz="2800" dirty="0"/>
                    </a:p>
                  </a:txBody>
                  <a:tcPr/>
                </a:tc>
                <a:tc>
                  <a:txBody>
                    <a:bodyPr/>
                    <a:lstStyle/>
                    <a:p>
                      <a:r>
                        <a:rPr lang="en-US" sz="2800" dirty="0" smtClean="0"/>
                        <a:t>5 </a:t>
                      </a:r>
                      <a:endParaRPr lang="en-US" sz="2800" b="1" dirty="0"/>
                    </a:p>
                  </a:txBody>
                  <a:tcPr/>
                </a:tc>
                <a:tc>
                  <a:txBody>
                    <a:bodyPr/>
                    <a:lstStyle/>
                    <a:p>
                      <a:r>
                        <a:rPr lang="en-US" sz="2800" dirty="0" smtClean="0"/>
                        <a:t>70.9</a:t>
                      </a:r>
                      <a:endParaRPr lang="en-US" sz="2000" dirty="0"/>
                    </a:p>
                  </a:txBody>
                  <a:tcPr/>
                </a:tc>
              </a:tr>
              <a:tr h="370840">
                <a:tc>
                  <a:txBody>
                    <a:bodyPr/>
                    <a:lstStyle/>
                    <a:p>
                      <a:r>
                        <a:rPr lang="en-US" sz="2800" dirty="0" smtClean="0"/>
                        <a:t>3</a:t>
                      </a:r>
                      <a:endParaRPr lang="en-US" sz="2800" dirty="0"/>
                    </a:p>
                  </a:txBody>
                  <a:tcPr/>
                </a:tc>
                <a:tc>
                  <a:txBody>
                    <a:bodyPr/>
                    <a:lstStyle/>
                    <a:p>
                      <a:r>
                        <a:rPr lang="en-US" sz="2800" dirty="0" smtClean="0"/>
                        <a:t>4</a:t>
                      </a:r>
                      <a:endParaRPr lang="en-US" sz="2800" dirty="0"/>
                    </a:p>
                  </a:txBody>
                  <a:tcPr/>
                </a:tc>
                <a:tc>
                  <a:txBody>
                    <a:bodyPr/>
                    <a:lstStyle/>
                    <a:p>
                      <a:r>
                        <a:rPr lang="en-US" sz="2800" dirty="0" smtClean="0"/>
                        <a:t>70.3</a:t>
                      </a:r>
                      <a:endParaRPr lang="en-US" sz="2800" dirty="0"/>
                    </a:p>
                  </a:txBody>
                  <a:tcPr/>
                </a:tc>
              </a:tr>
              <a:tr h="370840">
                <a:tc>
                  <a:txBody>
                    <a:bodyPr/>
                    <a:lstStyle/>
                    <a:p>
                      <a:r>
                        <a:rPr lang="en-US" sz="2800" dirty="0" smtClean="0"/>
                        <a:t>4</a:t>
                      </a:r>
                      <a:endParaRPr lang="en-US" sz="2800" dirty="0"/>
                    </a:p>
                  </a:txBody>
                  <a:tcPr/>
                </a:tc>
                <a:tc>
                  <a:txBody>
                    <a:bodyPr/>
                    <a:lstStyle/>
                    <a:p>
                      <a:r>
                        <a:rPr lang="en-US" sz="2800" dirty="0" smtClean="0"/>
                        <a:t>3</a:t>
                      </a:r>
                      <a:endParaRPr lang="en-US" sz="2800" dirty="0"/>
                    </a:p>
                  </a:txBody>
                  <a:tcPr/>
                </a:tc>
                <a:tc>
                  <a:txBody>
                    <a:bodyPr/>
                    <a:lstStyle/>
                    <a:p>
                      <a:r>
                        <a:rPr lang="en-US" sz="2800" dirty="0" smtClean="0"/>
                        <a:t>67.2</a:t>
                      </a:r>
                      <a:endParaRPr lang="en-US" sz="2800" dirty="0"/>
                    </a:p>
                  </a:txBody>
                  <a:tcPr/>
                </a:tc>
              </a:tr>
              <a:tr h="370840">
                <a:tc>
                  <a:txBody>
                    <a:bodyPr/>
                    <a:lstStyle/>
                    <a:p>
                      <a:r>
                        <a:rPr lang="en-US" sz="2800" dirty="0" smtClean="0"/>
                        <a:t>5</a:t>
                      </a:r>
                      <a:endParaRPr lang="en-US" sz="2800" dirty="0"/>
                    </a:p>
                  </a:txBody>
                  <a:tcPr/>
                </a:tc>
                <a:tc>
                  <a:txBody>
                    <a:bodyPr/>
                    <a:lstStyle/>
                    <a:p>
                      <a:r>
                        <a:rPr lang="en-US" sz="2800" dirty="0" smtClean="0"/>
                        <a:t>1</a:t>
                      </a:r>
                      <a:endParaRPr lang="en-US" sz="2800" dirty="0"/>
                    </a:p>
                  </a:txBody>
                  <a:tcPr/>
                </a:tc>
                <a:tc>
                  <a:txBody>
                    <a:bodyPr/>
                    <a:lstStyle/>
                    <a:p>
                      <a:r>
                        <a:rPr lang="en-US" sz="2800" dirty="0" smtClean="0"/>
                        <a:t>65.7</a:t>
                      </a:r>
                      <a:endParaRPr lang="en-US" sz="2800" dirty="0"/>
                    </a:p>
                  </a:txBody>
                  <a:tcPr/>
                </a:tc>
              </a:tr>
              <a:tr h="370840">
                <a:tc>
                  <a:txBody>
                    <a:bodyPr/>
                    <a:lstStyle/>
                    <a:p>
                      <a:r>
                        <a:rPr lang="en-US" sz="2800" dirty="0" smtClean="0"/>
                        <a:t>6</a:t>
                      </a:r>
                      <a:endParaRPr lang="en-US" sz="2800" dirty="0"/>
                    </a:p>
                  </a:txBody>
                  <a:tcPr/>
                </a:tc>
                <a:tc>
                  <a:txBody>
                    <a:bodyPr/>
                    <a:lstStyle/>
                    <a:p>
                      <a:r>
                        <a:rPr lang="en-US" sz="2800" dirty="0" smtClean="0"/>
                        <a:t>7</a:t>
                      </a:r>
                      <a:endParaRPr lang="en-US" sz="2800" dirty="0"/>
                    </a:p>
                  </a:txBody>
                  <a:tcPr/>
                </a:tc>
                <a:tc>
                  <a:txBody>
                    <a:bodyPr/>
                    <a:lstStyle/>
                    <a:p>
                      <a:r>
                        <a:rPr lang="en-US" sz="2800" dirty="0" smtClean="0"/>
                        <a:t>64.7</a:t>
                      </a:r>
                      <a:endParaRPr lang="en-US" sz="2800" dirty="0"/>
                    </a:p>
                  </a:txBody>
                  <a:tcPr/>
                </a:tc>
              </a:tr>
              <a:tr h="370840">
                <a:tc>
                  <a:txBody>
                    <a:bodyPr/>
                    <a:lstStyle/>
                    <a:p>
                      <a:r>
                        <a:rPr lang="en-US" sz="2800" dirty="0" smtClean="0">
                          <a:solidFill>
                            <a:srgbClr val="FF0000"/>
                          </a:solidFill>
                        </a:rPr>
                        <a:t>7</a:t>
                      </a:r>
                      <a:endParaRPr lang="en-US" sz="2800" dirty="0">
                        <a:solidFill>
                          <a:srgbClr val="FF0000"/>
                        </a:solidFill>
                      </a:endParaRPr>
                    </a:p>
                  </a:txBody>
                  <a:tcPr/>
                </a:tc>
                <a:tc>
                  <a:txBody>
                    <a:bodyPr/>
                    <a:lstStyle/>
                    <a:p>
                      <a:r>
                        <a:rPr lang="en-US" sz="2800" dirty="0" smtClean="0">
                          <a:solidFill>
                            <a:srgbClr val="FF0000"/>
                          </a:solidFill>
                        </a:rPr>
                        <a:t>2</a:t>
                      </a:r>
                      <a:endParaRPr lang="en-US" sz="2800" dirty="0">
                        <a:solidFill>
                          <a:srgbClr val="FF0000"/>
                        </a:solidFill>
                      </a:endParaRPr>
                    </a:p>
                  </a:txBody>
                  <a:tcPr/>
                </a:tc>
                <a:tc>
                  <a:txBody>
                    <a:bodyPr/>
                    <a:lstStyle/>
                    <a:p>
                      <a:r>
                        <a:rPr lang="en-US" sz="2800" dirty="0" smtClean="0">
                          <a:solidFill>
                            <a:srgbClr val="FF0000"/>
                          </a:solidFill>
                        </a:rPr>
                        <a:t>63.7</a:t>
                      </a:r>
                      <a:endParaRPr lang="en-US" sz="2800" dirty="0">
                        <a:solidFill>
                          <a:srgbClr val="FF0000"/>
                        </a:solidFill>
                      </a:endParaRPr>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25</a:t>
            </a:fld>
            <a:endParaRPr lang="en-ZA"/>
          </a:p>
        </p:txBody>
      </p:sp>
      <p:pic>
        <p:nvPicPr>
          <p:cNvPr id="7" name="Picture 6"/>
          <p:cNvPicPr/>
          <p:nvPr/>
        </p:nvPicPr>
        <p:blipFill>
          <a:blip r:embed="rId3" cstate="print"/>
          <a:srcRect/>
          <a:stretch>
            <a:fillRect/>
          </a:stretch>
        </p:blipFill>
        <p:spPr bwMode="auto">
          <a:xfrm>
            <a:off x="8001000" y="247342"/>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457200"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1624464403"/>
      </p:ext>
    </p:extLst>
  </p:cSld>
  <p:clrMapOvr>
    <a:masterClrMapping/>
  </p:clrMapOvr>
  <p:transition advTm="15000">
    <p:wedge/>
    <p:sndAc>
      <p:stSnd>
        <p:snd r:embed="rId2" name="applause.wav"/>
      </p:stSnd>
    </p:sndAc>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FOUNDATION  PHASE </a:t>
            </a:r>
            <a:r>
              <a:rPr lang="en-ZA" dirty="0" smtClean="0"/>
              <a:t>– GR.1</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65962901"/>
              </p:ext>
            </p:extLst>
          </p:nvPr>
        </p:nvGraphicFramePr>
        <p:xfrm>
          <a:off x="457200" y="1600200"/>
          <a:ext cx="8229600" cy="38709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4000" dirty="0" smtClean="0"/>
                        <a:t>POSITION</a:t>
                      </a:r>
                      <a:endParaRPr lang="en-US" sz="4000" dirty="0"/>
                    </a:p>
                  </a:txBody>
                  <a:tcPr/>
                </a:tc>
                <a:tc>
                  <a:txBody>
                    <a:bodyPr/>
                    <a:lstStyle/>
                    <a:p>
                      <a:r>
                        <a:rPr lang="en-US" sz="4000" dirty="0" smtClean="0"/>
                        <a:t>SUBJECT</a:t>
                      </a:r>
                      <a:endParaRPr lang="en-US" sz="4000" dirty="0"/>
                    </a:p>
                  </a:txBody>
                  <a:tcPr/>
                </a:tc>
                <a:tc>
                  <a:txBody>
                    <a:bodyPr/>
                    <a:lstStyle/>
                    <a:p>
                      <a:r>
                        <a:rPr lang="en-US" sz="4000" dirty="0" smtClean="0"/>
                        <a:t>AVERAGE</a:t>
                      </a:r>
                      <a:endParaRPr lang="en-US" sz="4000" dirty="0"/>
                    </a:p>
                  </a:txBody>
                  <a:tcPr/>
                </a:tc>
              </a:tr>
              <a:tr h="370840">
                <a:tc>
                  <a:txBody>
                    <a:bodyPr/>
                    <a:lstStyle/>
                    <a:p>
                      <a:r>
                        <a:rPr lang="en-US" sz="4000" dirty="0" smtClean="0"/>
                        <a:t>1</a:t>
                      </a:r>
                      <a:endParaRPr lang="en-US" sz="4000" dirty="0"/>
                    </a:p>
                  </a:txBody>
                  <a:tcPr/>
                </a:tc>
                <a:tc>
                  <a:txBody>
                    <a:bodyPr/>
                    <a:lstStyle/>
                    <a:p>
                      <a:r>
                        <a:rPr lang="en-US" sz="4000" dirty="0" smtClean="0"/>
                        <a:t>LIFE SKILLS</a:t>
                      </a:r>
                      <a:r>
                        <a:rPr lang="en-US" sz="2400" dirty="0" smtClean="0"/>
                        <a:t> -CONGRATULATIONS!</a:t>
                      </a:r>
                      <a:endParaRPr lang="en-US" sz="4000" dirty="0"/>
                    </a:p>
                  </a:txBody>
                  <a:tcPr/>
                </a:tc>
                <a:tc>
                  <a:txBody>
                    <a:bodyPr/>
                    <a:lstStyle/>
                    <a:p>
                      <a:r>
                        <a:rPr lang="en-US" sz="4000" dirty="0" smtClean="0"/>
                        <a:t>69.3</a:t>
                      </a:r>
                      <a:endParaRPr lang="en-US" sz="4000" dirty="0"/>
                    </a:p>
                  </a:txBody>
                  <a:tcPr/>
                </a:tc>
              </a:tr>
              <a:tr h="370840">
                <a:tc>
                  <a:txBody>
                    <a:bodyPr/>
                    <a:lstStyle/>
                    <a:p>
                      <a:r>
                        <a:rPr lang="en-US" sz="4000" dirty="0" smtClean="0"/>
                        <a:t>2</a:t>
                      </a:r>
                      <a:endParaRPr lang="en-US" sz="4000" dirty="0"/>
                    </a:p>
                  </a:txBody>
                  <a:tcPr/>
                </a:tc>
                <a:tc>
                  <a:txBody>
                    <a:bodyPr/>
                    <a:lstStyle/>
                    <a:p>
                      <a:r>
                        <a:rPr lang="en-US" sz="4000" dirty="0" smtClean="0"/>
                        <a:t>MATHS</a:t>
                      </a:r>
                      <a:endParaRPr lang="en-US" sz="4000" dirty="0"/>
                    </a:p>
                  </a:txBody>
                  <a:tcPr/>
                </a:tc>
                <a:tc>
                  <a:txBody>
                    <a:bodyPr/>
                    <a:lstStyle/>
                    <a:p>
                      <a:r>
                        <a:rPr lang="en-US" sz="4000" dirty="0" smtClean="0"/>
                        <a:t>67.4</a:t>
                      </a:r>
                      <a:endParaRPr lang="en-US" sz="4000" dirty="0"/>
                    </a:p>
                  </a:txBody>
                  <a:tcPr/>
                </a:tc>
              </a:tr>
              <a:tr h="370840">
                <a:tc>
                  <a:txBody>
                    <a:bodyPr/>
                    <a:lstStyle/>
                    <a:p>
                      <a:r>
                        <a:rPr lang="en-US" sz="4000" dirty="0" smtClean="0"/>
                        <a:t>3</a:t>
                      </a:r>
                      <a:endParaRPr lang="en-US" sz="4000" dirty="0"/>
                    </a:p>
                  </a:txBody>
                  <a:tcPr/>
                </a:tc>
                <a:tc>
                  <a:txBody>
                    <a:bodyPr/>
                    <a:lstStyle/>
                    <a:p>
                      <a:r>
                        <a:rPr lang="en-US" sz="4000" dirty="0" smtClean="0"/>
                        <a:t>ENGLISH</a:t>
                      </a:r>
                      <a:endParaRPr lang="en-US" sz="4000" dirty="0"/>
                    </a:p>
                  </a:txBody>
                  <a:tcPr/>
                </a:tc>
                <a:tc>
                  <a:txBody>
                    <a:bodyPr/>
                    <a:lstStyle/>
                    <a:p>
                      <a:r>
                        <a:rPr lang="en-US" sz="4000" dirty="0" smtClean="0"/>
                        <a:t>63.6</a:t>
                      </a:r>
                      <a:endParaRPr lang="en-US" sz="4000" dirty="0"/>
                    </a:p>
                  </a:txBody>
                  <a:tcPr/>
                </a:tc>
              </a:tr>
              <a:tr h="370840">
                <a:tc>
                  <a:txBody>
                    <a:bodyPr/>
                    <a:lstStyle/>
                    <a:p>
                      <a:r>
                        <a:rPr lang="en-US" sz="4000" dirty="0" smtClean="0"/>
                        <a:t>4</a:t>
                      </a:r>
                      <a:endParaRPr lang="en-US" sz="4000" dirty="0"/>
                    </a:p>
                  </a:txBody>
                  <a:tcPr/>
                </a:tc>
                <a:tc>
                  <a:txBody>
                    <a:bodyPr/>
                    <a:lstStyle/>
                    <a:p>
                      <a:r>
                        <a:rPr lang="en-US" sz="4000" dirty="0" smtClean="0"/>
                        <a:t>AFRIKAANS</a:t>
                      </a:r>
                      <a:endParaRPr lang="en-US" sz="4000" dirty="0"/>
                    </a:p>
                  </a:txBody>
                  <a:tcPr/>
                </a:tc>
                <a:tc>
                  <a:txBody>
                    <a:bodyPr/>
                    <a:lstStyle/>
                    <a:p>
                      <a:r>
                        <a:rPr lang="en-US" sz="4000" dirty="0" smtClean="0"/>
                        <a:t>62.7</a:t>
                      </a:r>
                      <a:endParaRPr lang="en-US" sz="40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26</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172400" y="292484"/>
            <a:ext cx="685800" cy="685800"/>
          </a:xfrm>
          <a:prstGeom prst="rect">
            <a:avLst/>
          </a:prstGeom>
          <a:noFill/>
          <a:ln w="9525">
            <a:noFill/>
            <a:miter lim="800000"/>
            <a:headEnd/>
            <a:tailEnd/>
          </a:ln>
        </p:spPr>
      </p:pic>
    </p:spTree>
    <p:extLst>
      <p:ext uri="{BB962C8B-B14F-4D97-AF65-F5344CB8AC3E}">
        <p14:creationId xmlns:p14="http://schemas.microsoft.com/office/powerpoint/2010/main" val="1164549916"/>
      </p:ext>
    </p:extLst>
  </p:cSld>
  <p:clrMapOvr>
    <a:masterClrMapping/>
  </p:clrMapOvr>
  <p:transition advTm="15000">
    <p:wedge/>
    <p:sndAc>
      <p:stSnd>
        <p:snd r:embed="rId2" name="applause.wav"/>
      </p:stSnd>
    </p:sndAc>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FOUNDATION  PHASE </a:t>
            </a:r>
            <a:r>
              <a:rPr lang="en-ZA" dirty="0" smtClean="0"/>
              <a:t>– GR.2</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40114444"/>
              </p:ext>
            </p:extLst>
          </p:nvPr>
        </p:nvGraphicFramePr>
        <p:xfrm>
          <a:off x="457200" y="1600200"/>
          <a:ext cx="8229600" cy="41148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4000" dirty="0" smtClean="0"/>
                        <a:t>POSITION</a:t>
                      </a:r>
                      <a:endParaRPr lang="en-US" sz="4000" dirty="0"/>
                    </a:p>
                  </a:txBody>
                  <a:tcPr/>
                </a:tc>
                <a:tc>
                  <a:txBody>
                    <a:bodyPr/>
                    <a:lstStyle/>
                    <a:p>
                      <a:r>
                        <a:rPr lang="en-US" sz="4000" dirty="0" smtClean="0"/>
                        <a:t>SUBJECT</a:t>
                      </a:r>
                      <a:endParaRPr lang="en-US" sz="4000" dirty="0"/>
                    </a:p>
                  </a:txBody>
                  <a:tcPr/>
                </a:tc>
                <a:tc>
                  <a:txBody>
                    <a:bodyPr/>
                    <a:lstStyle/>
                    <a:p>
                      <a:r>
                        <a:rPr lang="en-US" sz="4000" dirty="0" smtClean="0"/>
                        <a:t>AVERAGE</a:t>
                      </a:r>
                      <a:endParaRPr lang="en-US" sz="4000" dirty="0"/>
                    </a:p>
                  </a:txBody>
                  <a:tcPr/>
                </a:tc>
              </a:tr>
              <a:tr h="370840">
                <a:tc>
                  <a:txBody>
                    <a:bodyPr/>
                    <a:lstStyle/>
                    <a:p>
                      <a:r>
                        <a:rPr lang="en-US" sz="4000" dirty="0" smtClean="0"/>
                        <a:t>1</a:t>
                      </a:r>
                      <a:endParaRPr lang="en-US" sz="4000" dirty="0"/>
                    </a:p>
                  </a:txBody>
                  <a:tcPr/>
                </a:tc>
                <a:tc>
                  <a:txBody>
                    <a:bodyPr/>
                    <a:lstStyle/>
                    <a:p>
                      <a:r>
                        <a:rPr lang="en-US" sz="4000" dirty="0" smtClean="0"/>
                        <a:t>LIFE   SKILLS – </a:t>
                      </a:r>
                      <a:r>
                        <a:rPr lang="en-US" sz="1800" dirty="0" smtClean="0"/>
                        <a:t>CONGRATULATIONS!</a:t>
                      </a:r>
                      <a:endParaRPr lang="en-US" sz="4000" dirty="0"/>
                    </a:p>
                  </a:txBody>
                  <a:tcPr/>
                </a:tc>
                <a:tc>
                  <a:txBody>
                    <a:bodyPr/>
                    <a:lstStyle/>
                    <a:p>
                      <a:r>
                        <a:rPr lang="en-US" sz="4000" dirty="0" smtClean="0"/>
                        <a:t>70.5</a:t>
                      </a:r>
                      <a:endParaRPr lang="en-US" sz="4000" dirty="0"/>
                    </a:p>
                  </a:txBody>
                  <a:tcPr/>
                </a:tc>
              </a:tr>
              <a:tr h="370840">
                <a:tc>
                  <a:txBody>
                    <a:bodyPr/>
                    <a:lstStyle/>
                    <a:p>
                      <a:r>
                        <a:rPr lang="en-US" sz="4000" dirty="0" smtClean="0"/>
                        <a:t>2</a:t>
                      </a:r>
                      <a:endParaRPr lang="en-US" sz="4000" dirty="0"/>
                    </a:p>
                  </a:txBody>
                  <a:tcPr/>
                </a:tc>
                <a:tc>
                  <a:txBody>
                    <a:bodyPr/>
                    <a:lstStyle/>
                    <a:p>
                      <a:r>
                        <a:rPr lang="en-US" sz="4000" dirty="0" smtClean="0"/>
                        <a:t>MATHS</a:t>
                      </a:r>
                      <a:endParaRPr lang="en-US" sz="4000" dirty="0"/>
                    </a:p>
                  </a:txBody>
                  <a:tcPr/>
                </a:tc>
                <a:tc>
                  <a:txBody>
                    <a:bodyPr/>
                    <a:lstStyle/>
                    <a:p>
                      <a:r>
                        <a:rPr lang="en-US" sz="4000" dirty="0" smtClean="0"/>
                        <a:t>69.6</a:t>
                      </a:r>
                      <a:endParaRPr lang="en-US" sz="4000" dirty="0"/>
                    </a:p>
                  </a:txBody>
                  <a:tcPr/>
                </a:tc>
              </a:tr>
              <a:tr h="370840">
                <a:tc>
                  <a:txBody>
                    <a:bodyPr/>
                    <a:lstStyle/>
                    <a:p>
                      <a:r>
                        <a:rPr lang="en-US" sz="4000" dirty="0" smtClean="0"/>
                        <a:t>3</a:t>
                      </a:r>
                      <a:endParaRPr lang="en-US" sz="4000" dirty="0"/>
                    </a:p>
                  </a:txBody>
                  <a:tcPr/>
                </a:tc>
                <a:tc>
                  <a:txBody>
                    <a:bodyPr/>
                    <a:lstStyle/>
                    <a:p>
                      <a:r>
                        <a:rPr lang="en-US" sz="4000" dirty="0" smtClean="0"/>
                        <a:t>ENGLISH</a:t>
                      </a:r>
                      <a:endParaRPr lang="en-US" sz="4000" dirty="0"/>
                    </a:p>
                  </a:txBody>
                  <a:tcPr/>
                </a:tc>
                <a:tc>
                  <a:txBody>
                    <a:bodyPr/>
                    <a:lstStyle/>
                    <a:p>
                      <a:r>
                        <a:rPr lang="en-US" sz="4000" dirty="0" smtClean="0"/>
                        <a:t>62.7</a:t>
                      </a:r>
                      <a:endParaRPr lang="en-US" sz="4000" dirty="0"/>
                    </a:p>
                  </a:txBody>
                  <a:tcPr/>
                </a:tc>
              </a:tr>
              <a:tr h="370840">
                <a:tc>
                  <a:txBody>
                    <a:bodyPr/>
                    <a:lstStyle/>
                    <a:p>
                      <a:r>
                        <a:rPr lang="en-US" sz="4000" dirty="0" smtClean="0"/>
                        <a:t>4</a:t>
                      </a:r>
                      <a:endParaRPr lang="en-US" sz="4000" dirty="0"/>
                    </a:p>
                  </a:txBody>
                  <a:tcPr/>
                </a:tc>
                <a:tc>
                  <a:txBody>
                    <a:bodyPr/>
                    <a:lstStyle/>
                    <a:p>
                      <a:r>
                        <a:rPr lang="en-US" sz="4000" dirty="0" smtClean="0"/>
                        <a:t>AFRIKAANS</a:t>
                      </a:r>
                      <a:endParaRPr lang="en-US" sz="4000" dirty="0"/>
                    </a:p>
                  </a:txBody>
                  <a:tcPr/>
                </a:tc>
                <a:tc>
                  <a:txBody>
                    <a:bodyPr/>
                    <a:lstStyle/>
                    <a:p>
                      <a:r>
                        <a:rPr lang="en-US" sz="4000" dirty="0" smtClean="0"/>
                        <a:t>52.1</a:t>
                      </a:r>
                      <a:endParaRPr lang="en-US" sz="40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27</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812360"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1793208259"/>
      </p:ext>
    </p:extLst>
  </p:cSld>
  <p:clrMapOvr>
    <a:masterClrMapping/>
  </p:clrMapOvr>
  <p:transition advTm="15000">
    <p:wedge/>
    <p:sndAc>
      <p:stSnd>
        <p:snd r:embed="rId2" name="applause.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FOUNDATION  PHASE </a:t>
            </a:r>
            <a:r>
              <a:rPr lang="en-ZA" dirty="0" smtClean="0"/>
              <a:t>– GR.3</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450342142"/>
              </p:ext>
            </p:extLst>
          </p:nvPr>
        </p:nvGraphicFramePr>
        <p:xfrm>
          <a:off x="457200" y="1600200"/>
          <a:ext cx="8229600" cy="43281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4000" dirty="0" smtClean="0"/>
                        <a:t>POSITION</a:t>
                      </a:r>
                      <a:endParaRPr lang="en-US" sz="4000" dirty="0"/>
                    </a:p>
                  </a:txBody>
                  <a:tcPr/>
                </a:tc>
                <a:tc>
                  <a:txBody>
                    <a:bodyPr/>
                    <a:lstStyle/>
                    <a:p>
                      <a:r>
                        <a:rPr lang="en-US" sz="4000" dirty="0" smtClean="0"/>
                        <a:t>SUBJECT</a:t>
                      </a:r>
                      <a:endParaRPr lang="en-US" sz="4000" dirty="0"/>
                    </a:p>
                  </a:txBody>
                  <a:tcPr/>
                </a:tc>
                <a:tc>
                  <a:txBody>
                    <a:bodyPr/>
                    <a:lstStyle/>
                    <a:p>
                      <a:r>
                        <a:rPr lang="en-US" sz="4000" dirty="0" smtClean="0"/>
                        <a:t>AVERAGE</a:t>
                      </a:r>
                      <a:endParaRPr lang="en-US" sz="4000" dirty="0"/>
                    </a:p>
                  </a:txBody>
                  <a:tcPr/>
                </a:tc>
              </a:tr>
              <a:tr h="370840">
                <a:tc>
                  <a:txBody>
                    <a:bodyPr/>
                    <a:lstStyle/>
                    <a:p>
                      <a:r>
                        <a:rPr lang="en-US" sz="4000" dirty="0" smtClean="0"/>
                        <a:t>1</a:t>
                      </a:r>
                      <a:endParaRPr lang="en-US" sz="4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000" dirty="0" smtClean="0"/>
                        <a:t>LIFE  SKILLS- </a:t>
                      </a:r>
                      <a:r>
                        <a:rPr lang="en-US" sz="1400" b="1" dirty="0" smtClean="0"/>
                        <a:t>CONGRATULATIONS</a:t>
                      </a:r>
                      <a:endParaRPr lang="en-US" sz="1600" b="1" dirty="0" smtClean="0"/>
                    </a:p>
                    <a:p>
                      <a:endParaRPr lang="en-US" sz="4000" dirty="0"/>
                    </a:p>
                  </a:txBody>
                  <a:tcPr/>
                </a:tc>
                <a:tc>
                  <a:txBody>
                    <a:bodyPr/>
                    <a:lstStyle/>
                    <a:p>
                      <a:r>
                        <a:rPr lang="en-US" sz="4000" dirty="0" smtClean="0"/>
                        <a:t>73.3</a:t>
                      </a:r>
                      <a:endParaRPr lang="en-US" sz="4000" dirty="0"/>
                    </a:p>
                  </a:txBody>
                  <a:tcPr/>
                </a:tc>
              </a:tr>
              <a:tr h="370840">
                <a:tc>
                  <a:txBody>
                    <a:bodyPr/>
                    <a:lstStyle/>
                    <a:p>
                      <a:r>
                        <a:rPr lang="en-US" sz="4000" dirty="0" smtClean="0"/>
                        <a:t>2</a:t>
                      </a:r>
                      <a:endParaRPr lang="en-US" sz="4000" dirty="0"/>
                    </a:p>
                  </a:txBody>
                  <a:tcPr/>
                </a:tc>
                <a:tc>
                  <a:txBody>
                    <a:bodyPr/>
                    <a:lstStyle/>
                    <a:p>
                      <a:r>
                        <a:rPr lang="en-US" sz="4000" dirty="0" smtClean="0"/>
                        <a:t>AFRIKAANS</a:t>
                      </a:r>
                      <a:endParaRPr lang="en-US" sz="4000" dirty="0"/>
                    </a:p>
                  </a:txBody>
                  <a:tcPr/>
                </a:tc>
                <a:tc>
                  <a:txBody>
                    <a:bodyPr/>
                    <a:lstStyle/>
                    <a:p>
                      <a:r>
                        <a:rPr lang="en-US" sz="4000" dirty="0" smtClean="0"/>
                        <a:t>70.8</a:t>
                      </a:r>
                      <a:endParaRPr lang="en-US" sz="4000" dirty="0"/>
                    </a:p>
                  </a:txBody>
                  <a:tcPr/>
                </a:tc>
              </a:tr>
              <a:tr h="370840">
                <a:tc>
                  <a:txBody>
                    <a:bodyPr/>
                    <a:lstStyle/>
                    <a:p>
                      <a:r>
                        <a:rPr lang="en-US" sz="4000" dirty="0" smtClean="0"/>
                        <a:t>3</a:t>
                      </a:r>
                      <a:endParaRPr lang="en-US" sz="4000" dirty="0"/>
                    </a:p>
                  </a:txBody>
                  <a:tcPr/>
                </a:tc>
                <a:tc>
                  <a:txBody>
                    <a:bodyPr/>
                    <a:lstStyle/>
                    <a:p>
                      <a:r>
                        <a:rPr lang="en-US" sz="4000" dirty="0" smtClean="0"/>
                        <a:t>MATHS</a:t>
                      </a:r>
                      <a:endParaRPr lang="en-US" sz="4000" dirty="0"/>
                    </a:p>
                  </a:txBody>
                  <a:tcPr/>
                </a:tc>
                <a:tc>
                  <a:txBody>
                    <a:bodyPr/>
                    <a:lstStyle/>
                    <a:p>
                      <a:r>
                        <a:rPr lang="en-US" sz="4000" dirty="0" smtClean="0"/>
                        <a:t>63.9</a:t>
                      </a:r>
                      <a:endParaRPr lang="en-US" sz="4000" dirty="0"/>
                    </a:p>
                  </a:txBody>
                  <a:tcPr/>
                </a:tc>
              </a:tr>
              <a:tr h="370840">
                <a:tc>
                  <a:txBody>
                    <a:bodyPr/>
                    <a:lstStyle/>
                    <a:p>
                      <a:r>
                        <a:rPr lang="en-US" sz="4000" dirty="0" smtClean="0"/>
                        <a:t>4</a:t>
                      </a:r>
                      <a:endParaRPr lang="en-US" sz="4000" dirty="0"/>
                    </a:p>
                  </a:txBody>
                  <a:tcPr/>
                </a:tc>
                <a:tc>
                  <a:txBody>
                    <a:bodyPr/>
                    <a:lstStyle/>
                    <a:p>
                      <a:r>
                        <a:rPr lang="en-US" sz="4000" dirty="0" smtClean="0"/>
                        <a:t>ENGLISH</a:t>
                      </a:r>
                      <a:endParaRPr lang="en-US" sz="4000" dirty="0"/>
                    </a:p>
                  </a:txBody>
                  <a:tcPr/>
                </a:tc>
                <a:tc>
                  <a:txBody>
                    <a:bodyPr/>
                    <a:lstStyle/>
                    <a:p>
                      <a:r>
                        <a:rPr lang="en-US" sz="4000" dirty="0" smtClean="0"/>
                        <a:t>61.1</a:t>
                      </a:r>
                      <a:endParaRPr lang="en-US" sz="40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28</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29604"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3254089921"/>
      </p:ext>
    </p:extLst>
  </p:cSld>
  <p:clrMapOvr>
    <a:masterClrMapping/>
  </p:clrMapOvr>
  <p:transition advTm="15000">
    <p:wedge/>
    <p:sndAc>
      <p:stSnd>
        <p:snd r:embed="rId2" name="applause.wav"/>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INTERMEDIATE – </a:t>
            </a:r>
            <a:r>
              <a:rPr lang="en-ZA" dirty="0" smtClean="0"/>
              <a:t>GR.4 TERM ONE</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527574506"/>
              </p:ext>
            </p:extLst>
          </p:nvPr>
        </p:nvGraphicFramePr>
        <p:xfrm>
          <a:off x="457200" y="1600200"/>
          <a:ext cx="8229600" cy="3992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2800" dirty="0" smtClean="0"/>
                        <a:t>POSITION</a:t>
                      </a:r>
                      <a:endParaRPr lang="en-US" sz="2800" dirty="0"/>
                    </a:p>
                  </a:txBody>
                  <a:tcPr/>
                </a:tc>
                <a:tc>
                  <a:txBody>
                    <a:bodyPr/>
                    <a:lstStyle/>
                    <a:p>
                      <a:r>
                        <a:rPr lang="en-US" sz="2800" dirty="0" smtClean="0"/>
                        <a:t>SUBJECT</a:t>
                      </a:r>
                      <a:endParaRPr lang="en-US" sz="2800" dirty="0"/>
                    </a:p>
                  </a:txBody>
                  <a:tcPr/>
                </a:tc>
                <a:tc>
                  <a:txBody>
                    <a:bodyPr/>
                    <a:lstStyle/>
                    <a:p>
                      <a:r>
                        <a:rPr lang="en-US" sz="2800" dirty="0" smtClean="0"/>
                        <a:t>AVERAGE</a:t>
                      </a:r>
                      <a:endParaRPr lang="en-US" sz="2800" dirty="0"/>
                    </a:p>
                  </a:txBody>
                  <a:tcPr/>
                </a:tc>
              </a:tr>
              <a:tr h="370840">
                <a:tc>
                  <a:txBody>
                    <a:bodyPr/>
                    <a:lstStyle/>
                    <a:p>
                      <a:r>
                        <a:rPr lang="en-US" sz="2800" dirty="0" smtClean="0"/>
                        <a:t>1</a:t>
                      </a:r>
                      <a:endParaRPr lang="en-US" sz="2800" dirty="0"/>
                    </a:p>
                  </a:txBody>
                  <a:tcPr/>
                </a:tc>
                <a:tc>
                  <a:txBody>
                    <a:bodyPr/>
                    <a:lstStyle/>
                    <a:p>
                      <a:r>
                        <a:rPr lang="en-US" sz="2800" dirty="0" smtClean="0"/>
                        <a:t>LIFE  SKILLS – </a:t>
                      </a:r>
                      <a:r>
                        <a:rPr lang="en-US" sz="2400" b="1" dirty="0" smtClean="0"/>
                        <a:t>CONGRATULATIONS</a:t>
                      </a:r>
                      <a:endParaRPr lang="en-US" sz="2800" b="1" dirty="0"/>
                    </a:p>
                  </a:txBody>
                  <a:tcPr/>
                </a:tc>
                <a:tc>
                  <a:txBody>
                    <a:bodyPr/>
                    <a:lstStyle/>
                    <a:p>
                      <a:r>
                        <a:rPr lang="en-US" sz="2800" dirty="0" smtClean="0"/>
                        <a:t>84.7</a:t>
                      </a:r>
                      <a:endParaRPr lang="en-US" sz="2800" dirty="0"/>
                    </a:p>
                  </a:txBody>
                  <a:tcPr/>
                </a:tc>
              </a:tr>
              <a:tr h="370840">
                <a:tc>
                  <a:txBody>
                    <a:bodyPr/>
                    <a:lstStyle/>
                    <a:p>
                      <a:r>
                        <a:rPr lang="en-US" sz="2800" dirty="0" smtClean="0"/>
                        <a:t>2</a:t>
                      </a:r>
                      <a:endParaRPr lang="en-US" sz="2800" dirty="0"/>
                    </a:p>
                  </a:txBody>
                  <a:tcPr/>
                </a:tc>
                <a:tc>
                  <a:txBody>
                    <a:bodyPr/>
                    <a:lstStyle/>
                    <a:p>
                      <a:r>
                        <a:rPr lang="en-US" sz="2800" dirty="0" smtClean="0"/>
                        <a:t>AFRIKAANS</a:t>
                      </a:r>
                      <a:endParaRPr lang="en-US" sz="2800" dirty="0"/>
                    </a:p>
                  </a:txBody>
                  <a:tcPr/>
                </a:tc>
                <a:tc>
                  <a:txBody>
                    <a:bodyPr/>
                    <a:lstStyle/>
                    <a:p>
                      <a:r>
                        <a:rPr lang="en-US" sz="2800" dirty="0" smtClean="0"/>
                        <a:t>77.8</a:t>
                      </a:r>
                      <a:endParaRPr lang="en-US" sz="2800" dirty="0"/>
                    </a:p>
                  </a:txBody>
                  <a:tcPr/>
                </a:tc>
              </a:tr>
              <a:tr h="370840">
                <a:tc>
                  <a:txBody>
                    <a:bodyPr/>
                    <a:lstStyle/>
                    <a:p>
                      <a:r>
                        <a:rPr lang="en-US" sz="2800" dirty="0" smtClean="0"/>
                        <a:t>3</a:t>
                      </a:r>
                      <a:endParaRPr lang="en-US" sz="2800" dirty="0"/>
                    </a:p>
                  </a:txBody>
                  <a:tcPr/>
                </a:tc>
                <a:tc>
                  <a:txBody>
                    <a:bodyPr/>
                    <a:lstStyle/>
                    <a:p>
                      <a:r>
                        <a:rPr lang="en-US" sz="2800" dirty="0" smtClean="0"/>
                        <a:t>MATHS</a:t>
                      </a:r>
                      <a:endParaRPr lang="en-US" sz="2800" dirty="0"/>
                    </a:p>
                  </a:txBody>
                  <a:tcPr/>
                </a:tc>
                <a:tc>
                  <a:txBody>
                    <a:bodyPr/>
                    <a:lstStyle/>
                    <a:p>
                      <a:r>
                        <a:rPr lang="en-US" sz="2800" dirty="0" smtClean="0"/>
                        <a:t>67.8</a:t>
                      </a:r>
                      <a:endParaRPr lang="en-US" sz="2800" dirty="0"/>
                    </a:p>
                  </a:txBody>
                  <a:tcPr/>
                </a:tc>
              </a:tr>
              <a:tr h="370840">
                <a:tc>
                  <a:txBody>
                    <a:bodyPr/>
                    <a:lstStyle/>
                    <a:p>
                      <a:r>
                        <a:rPr lang="en-US" sz="2800" dirty="0" smtClean="0"/>
                        <a:t>4</a:t>
                      </a:r>
                      <a:endParaRPr lang="en-US" sz="2800" dirty="0"/>
                    </a:p>
                  </a:txBody>
                  <a:tcPr/>
                </a:tc>
                <a:tc>
                  <a:txBody>
                    <a:bodyPr/>
                    <a:lstStyle/>
                    <a:p>
                      <a:r>
                        <a:rPr lang="en-US" sz="2800" dirty="0" smtClean="0"/>
                        <a:t>SOCIAL  SCIENCE</a:t>
                      </a:r>
                      <a:endParaRPr lang="en-US" sz="2800" dirty="0"/>
                    </a:p>
                  </a:txBody>
                  <a:tcPr/>
                </a:tc>
                <a:tc>
                  <a:txBody>
                    <a:bodyPr/>
                    <a:lstStyle/>
                    <a:p>
                      <a:r>
                        <a:rPr lang="en-US" sz="2800" dirty="0" smtClean="0"/>
                        <a:t>67.8</a:t>
                      </a:r>
                      <a:endParaRPr lang="en-US" sz="2800" dirty="0"/>
                    </a:p>
                  </a:txBody>
                  <a:tcPr/>
                </a:tc>
              </a:tr>
              <a:tr h="370840">
                <a:tc>
                  <a:txBody>
                    <a:bodyPr/>
                    <a:lstStyle/>
                    <a:p>
                      <a:r>
                        <a:rPr lang="en-US" sz="2800" dirty="0" smtClean="0"/>
                        <a:t>5</a:t>
                      </a:r>
                      <a:endParaRPr lang="en-US" sz="2800" dirty="0"/>
                    </a:p>
                  </a:txBody>
                  <a:tcPr/>
                </a:tc>
                <a:tc>
                  <a:txBody>
                    <a:bodyPr/>
                    <a:lstStyle/>
                    <a:p>
                      <a:r>
                        <a:rPr lang="en-US" sz="2800" dirty="0" smtClean="0"/>
                        <a:t>ENGLISH</a:t>
                      </a:r>
                      <a:endParaRPr lang="en-US" sz="2800" dirty="0"/>
                    </a:p>
                  </a:txBody>
                  <a:tcPr/>
                </a:tc>
                <a:tc>
                  <a:txBody>
                    <a:bodyPr/>
                    <a:lstStyle/>
                    <a:p>
                      <a:r>
                        <a:rPr lang="en-US" sz="2800" dirty="0" smtClean="0"/>
                        <a:t>66.1</a:t>
                      </a:r>
                      <a:endParaRPr lang="en-US" sz="2800" dirty="0"/>
                    </a:p>
                  </a:txBody>
                  <a:tcPr/>
                </a:tc>
              </a:tr>
              <a:tr h="370840">
                <a:tc>
                  <a:txBody>
                    <a:bodyPr/>
                    <a:lstStyle/>
                    <a:p>
                      <a:r>
                        <a:rPr lang="en-US" sz="2800" dirty="0" smtClean="0"/>
                        <a:t>6</a:t>
                      </a:r>
                      <a:endParaRPr lang="en-US" sz="2800" dirty="0"/>
                    </a:p>
                  </a:txBody>
                  <a:tcPr/>
                </a:tc>
                <a:tc>
                  <a:txBody>
                    <a:bodyPr/>
                    <a:lstStyle/>
                    <a:p>
                      <a:r>
                        <a:rPr lang="en-US" sz="2800" dirty="0" smtClean="0"/>
                        <a:t>NS</a:t>
                      </a:r>
                      <a:r>
                        <a:rPr lang="en-US" sz="2800" baseline="0" dirty="0" smtClean="0"/>
                        <a:t> &amp;  TECH</a:t>
                      </a:r>
                      <a:endParaRPr lang="en-US" sz="2800" dirty="0"/>
                    </a:p>
                  </a:txBody>
                  <a:tcPr/>
                </a:tc>
                <a:tc>
                  <a:txBody>
                    <a:bodyPr/>
                    <a:lstStyle/>
                    <a:p>
                      <a:r>
                        <a:rPr lang="en-US" sz="2800" dirty="0" smtClean="0"/>
                        <a:t>63.9</a:t>
                      </a:r>
                      <a:endParaRPr lang="en-US" sz="28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29</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11027" y="231137"/>
            <a:ext cx="685800" cy="685800"/>
          </a:xfrm>
          <a:prstGeom prst="rect">
            <a:avLst/>
          </a:prstGeom>
          <a:noFill/>
          <a:ln w="9525">
            <a:noFill/>
            <a:miter lim="800000"/>
            <a:headEnd/>
            <a:tailEnd/>
          </a:ln>
        </p:spPr>
      </p:pic>
    </p:spTree>
    <p:extLst>
      <p:ext uri="{BB962C8B-B14F-4D97-AF65-F5344CB8AC3E}">
        <p14:creationId xmlns:p14="http://schemas.microsoft.com/office/powerpoint/2010/main" val="79544178"/>
      </p:ext>
    </p:extLst>
  </p:cSld>
  <p:clrMapOvr>
    <a:masterClrMapping/>
  </p:clrMapOvr>
  <p:transition advTm="15000">
    <p:wedge/>
    <p:sndAc>
      <p:stSnd>
        <p:snd r:embed="rId2" name="applause.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STAFF  MATTERS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MS. P. MASANGO  IS  ON  LEAVE  TILL  THE 19</a:t>
            </a:r>
            <a:r>
              <a:rPr lang="en-US" baseline="30000" dirty="0" smtClean="0"/>
              <a:t>TH</a:t>
            </a:r>
            <a:r>
              <a:rPr lang="en-US" dirty="0" smtClean="0"/>
              <a:t>  OF  MAY  2015. WE  WISH  HER  SPEEDY  RECOVERY.  PLEASE  SEND  HER  MESSAGES  OF  SUPPORT  AND  PRAYERS.</a:t>
            </a:r>
          </a:p>
          <a:p>
            <a:r>
              <a:rPr lang="en-US" dirty="0" smtClean="0"/>
              <a:t>WE  WELCOME  TO  THE  TEAM:  </a:t>
            </a:r>
          </a:p>
          <a:p>
            <a:pPr marL="514350" indent="-514350">
              <a:buAutoNum type="arabicPeriod"/>
            </a:pPr>
            <a:r>
              <a:rPr lang="en-US" dirty="0" smtClean="0"/>
              <a:t>MR.    TSHEPO  RUDOLF  MALATJIE  -  NSP  VOLUNTEER  FOOD  HANDLER</a:t>
            </a:r>
          </a:p>
          <a:p>
            <a:pPr marL="514350" indent="-514350">
              <a:buAutoNum type="arabicPeriod"/>
            </a:pPr>
            <a:r>
              <a:rPr lang="en-US" dirty="0" smtClean="0"/>
              <a:t>MRS. _______________  BOOKKEEPER.  Confirmation pending</a:t>
            </a:r>
          </a:p>
          <a:p>
            <a:pPr marL="514350" indent="-514350">
              <a:buAutoNum type="arabicPeriod"/>
            </a:pPr>
            <a:r>
              <a:rPr lang="en-US" dirty="0" smtClean="0"/>
              <a:t>SUBSTITUTE  TEMPORARY  TEACHER</a:t>
            </a:r>
          </a:p>
          <a:p>
            <a:r>
              <a:rPr lang="en-US" dirty="0" smtClean="0"/>
              <a:t>REASSIGNMENT  OF  DUTIES:  PULENG – CREDIT CONTROL  OFFICER</a:t>
            </a:r>
          </a:p>
          <a:p>
            <a:r>
              <a:rPr lang="en-US" dirty="0" smtClean="0"/>
              <a:t>OWEN  :  FRONT  OFFICE -  SCHOOL  FRONT  OFFICE  VOICE</a:t>
            </a:r>
          </a:p>
          <a:p>
            <a:r>
              <a:rPr lang="en-US" dirty="0" smtClean="0"/>
              <a:t>MFANELO:  INTERN -  FRONT  OFFICE</a:t>
            </a:r>
          </a:p>
          <a:p>
            <a:r>
              <a:rPr lang="en-US" dirty="0" smtClean="0"/>
              <a:t>WE  BID  FAREWELL  TO  HELENA  JACOBS -  WE  THANK  HER  FOR  THE  GOOD  WORK  SHE  HAS  DONE.  SHE  HAS  A  BIG  HEART.  SHE  CARRIED  THE  WORKLOAD  FOR  TWO  POSITIONS  ALONE.  SHE  LIVED  UP  TO  HER  CV  ENTRY, “ I  CAN  GO  AN  EXTRA  MILE”</a:t>
            </a:r>
          </a:p>
          <a:p>
            <a:r>
              <a:rPr lang="en-US" dirty="0" smtClean="0"/>
              <a:t>WE BID  FAREWELL  TO  MS.  DANIELS  WHO  HAS  TAKEN  UP AN  OFFER  FOR  A  DEPUTY  PRINCIPAL’S  POST.  CONGURATULATIONS  TO  HER.  WE  PRAY  THAT  SHE  WILL  ENJOY  HER  NEW  POSITION.  THE  STERLING  JOB  SHE  HAS  DONE  AT  PPS  WILL  BE  REMEMBERED  FOR  MANY  YEARS  TO COME.</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966760" y="480219"/>
            <a:ext cx="685800" cy="685800"/>
          </a:xfrm>
          <a:prstGeom prst="rect">
            <a:avLst/>
          </a:prstGeom>
          <a:noFill/>
          <a:ln w="9525">
            <a:noFill/>
            <a:miter lim="800000"/>
            <a:headEnd/>
            <a:tailEnd/>
          </a:ln>
        </p:spPr>
      </p:pic>
    </p:spTree>
    <p:extLst>
      <p:ext uri="{BB962C8B-B14F-4D97-AF65-F5344CB8AC3E}">
        <p14:creationId xmlns:p14="http://schemas.microsoft.com/office/powerpoint/2010/main" val="3392252698"/>
      </p:ext>
    </p:extLst>
  </p:cSld>
  <p:clrMapOvr>
    <a:masterClrMapping/>
  </p:clrMapOvr>
  <p:transition advTm="15000">
    <p:wedge/>
    <p:sndAc>
      <p:stSnd>
        <p:snd r:embed="rId2" name="applause.wav"/>
      </p:stSnd>
    </p:sndAc>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INTERMEDIATE – </a:t>
            </a:r>
            <a:r>
              <a:rPr lang="en-ZA" dirty="0" smtClean="0"/>
              <a:t>GR.5 </a:t>
            </a:r>
            <a:r>
              <a:rPr lang="en-ZA" dirty="0"/>
              <a:t>TERM ONE</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187580609"/>
              </p:ext>
            </p:extLst>
          </p:nvPr>
        </p:nvGraphicFramePr>
        <p:xfrm>
          <a:off x="457200" y="1600200"/>
          <a:ext cx="8229600" cy="42976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3200" dirty="0" smtClean="0"/>
                        <a:t>POSITION</a:t>
                      </a:r>
                      <a:endParaRPr lang="en-US" sz="3200" dirty="0"/>
                    </a:p>
                  </a:txBody>
                  <a:tcPr/>
                </a:tc>
                <a:tc>
                  <a:txBody>
                    <a:bodyPr/>
                    <a:lstStyle/>
                    <a:p>
                      <a:r>
                        <a:rPr lang="en-US" sz="3200" dirty="0" smtClean="0"/>
                        <a:t>SUBJECT</a:t>
                      </a:r>
                      <a:endParaRPr lang="en-US" sz="3200" dirty="0"/>
                    </a:p>
                  </a:txBody>
                  <a:tcPr/>
                </a:tc>
                <a:tc>
                  <a:txBody>
                    <a:bodyPr/>
                    <a:lstStyle/>
                    <a:p>
                      <a:r>
                        <a:rPr lang="en-US" sz="3200" dirty="0" smtClean="0"/>
                        <a:t>AVERAGE</a:t>
                      </a:r>
                      <a:endParaRPr lang="en-US" sz="3200" dirty="0"/>
                    </a:p>
                  </a:txBody>
                  <a:tcPr/>
                </a:tc>
              </a:tr>
              <a:tr h="370840">
                <a:tc>
                  <a:txBody>
                    <a:bodyPr/>
                    <a:lstStyle/>
                    <a:p>
                      <a:r>
                        <a:rPr lang="en-US" sz="3200" dirty="0" smtClean="0"/>
                        <a:t>1</a:t>
                      </a:r>
                      <a:endParaRPr lang="en-US" sz="3200" dirty="0"/>
                    </a:p>
                  </a:txBody>
                  <a:tcPr/>
                </a:tc>
                <a:tc>
                  <a:txBody>
                    <a:bodyPr/>
                    <a:lstStyle/>
                    <a:p>
                      <a:r>
                        <a:rPr lang="en-US" sz="2400" b="1" dirty="0" smtClean="0"/>
                        <a:t>SOCIAL  SCIENCE - CONGRATULATIONS</a:t>
                      </a:r>
                      <a:endParaRPr lang="en-US" sz="3200" b="1" dirty="0"/>
                    </a:p>
                  </a:txBody>
                  <a:tcPr/>
                </a:tc>
                <a:tc>
                  <a:txBody>
                    <a:bodyPr/>
                    <a:lstStyle/>
                    <a:p>
                      <a:r>
                        <a:rPr lang="en-US" sz="3200" dirty="0" smtClean="0"/>
                        <a:t>84.7</a:t>
                      </a:r>
                      <a:endParaRPr lang="en-US" sz="3200" dirty="0"/>
                    </a:p>
                  </a:txBody>
                  <a:tcPr/>
                </a:tc>
              </a:tr>
              <a:tr h="370840">
                <a:tc>
                  <a:txBody>
                    <a:bodyPr/>
                    <a:lstStyle/>
                    <a:p>
                      <a:r>
                        <a:rPr lang="en-US" sz="3200" dirty="0" smtClean="0"/>
                        <a:t>2</a:t>
                      </a:r>
                      <a:endParaRPr lang="en-US" sz="3200" dirty="0"/>
                    </a:p>
                  </a:txBody>
                  <a:tcPr/>
                </a:tc>
                <a:tc>
                  <a:txBody>
                    <a:bodyPr/>
                    <a:lstStyle/>
                    <a:p>
                      <a:r>
                        <a:rPr lang="en-US" sz="3200" dirty="0" smtClean="0"/>
                        <a:t>LIFESKILLS</a:t>
                      </a:r>
                      <a:endParaRPr lang="en-US" sz="3200" dirty="0"/>
                    </a:p>
                  </a:txBody>
                  <a:tcPr/>
                </a:tc>
                <a:tc>
                  <a:txBody>
                    <a:bodyPr/>
                    <a:lstStyle/>
                    <a:p>
                      <a:r>
                        <a:rPr lang="en-US" sz="3200" dirty="0" smtClean="0"/>
                        <a:t>82.1</a:t>
                      </a:r>
                      <a:endParaRPr lang="en-US" sz="3200" dirty="0"/>
                    </a:p>
                  </a:txBody>
                  <a:tcPr/>
                </a:tc>
              </a:tr>
              <a:tr h="370840">
                <a:tc>
                  <a:txBody>
                    <a:bodyPr/>
                    <a:lstStyle/>
                    <a:p>
                      <a:r>
                        <a:rPr lang="en-US" sz="3200" dirty="0" smtClean="0"/>
                        <a:t>3</a:t>
                      </a:r>
                      <a:endParaRPr lang="en-US" sz="3200" dirty="0"/>
                    </a:p>
                  </a:txBody>
                  <a:tcPr/>
                </a:tc>
                <a:tc>
                  <a:txBody>
                    <a:bodyPr/>
                    <a:lstStyle/>
                    <a:p>
                      <a:r>
                        <a:rPr lang="en-US" sz="3200" dirty="0" smtClean="0"/>
                        <a:t>NS  &amp;  TECH</a:t>
                      </a:r>
                      <a:endParaRPr lang="en-US" sz="3200" dirty="0"/>
                    </a:p>
                  </a:txBody>
                  <a:tcPr/>
                </a:tc>
                <a:tc>
                  <a:txBody>
                    <a:bodyPr/>
                    <a:lstStyle/>
                    <a:p>
                      <a:r>
                        <a:rPr lang="en-US" sz="3200" dirty="0" smtClean="0"/>
                        <a:t>68.3</a:t>
                      </a:r>
                      <a:endParaRPr lang="en-US" sz="3200" dirty="0"/>
                    </a:p>
                  </a:txBody>
                  <a:tcPr/>
                </a:tc>
              </a:tr>
              <a:tr h="370840">
                <a:tc>
                  <a:txBody>
                    <a:bodyPr/>
                    <a:lstStyle/>
                    <a:p>
                      <a:r>
                        <a:rPr lang="en-US" sz="3200" dirty="0" smtClean="0"/>
                        <a:t>4</a:t>
                      </a:r>
                      <a:endParaRPr lang="en-US" sz="3200" dirty="0"/>
                    </a:p>
                  </a:txBody>
                  <a:tcPr/>
                </a:tc>
                <a:tc>
                  <a:txBody>
                    <a:bodyPr/>
                    <a:lstStyle/>
                    <a:p>
                      <a:r>
                        <a:rPr lang="en-US" sz="3200" dirty="0" smtClean="0"/>
                        <a:t>ENGLISH</a:t>
                      </a:r>
                      <a:endParaRPr lang="en-US" sz="3200" dirty="0"/>
                    </a:p>
                  </a:txBody>
                  <a:tcPr/>
                </a:tc>
                <a:tc>
                  <a:txBody>
                    <a:bodyPr/>
                    <a:lstStyle/>
                    <a:p>
                      <a:r>
                        <a:rPr lang="en-US" sz="3200" dirty="0" smtClean="0"/>
                        <a:t>67.1</a:t>
                      </a:r>
                      <a:endParaRPr lang="en-US" sz="3200" dirty="0"/>
                    </a:p>
                  </a:txBody>
                  <a:tcPr/>
                </a:tc>
              </a:tr>
              <a:tr h="370840">
                <a:tc>
                  <a:txBody>
                    <a:bodyPr/>
                    <a:lstStyle/>
                    <a:p>
                      <a:r>
                        <a:rPr lang="en-US" sz="3200" dirty="0" smtClean="0"/>
                        <a:t>5</a:t>
                      </a:r>
                      <a:endParaRPr lang="en-US" sz="3200" dirty="0"/>
                    </a:p>
                  </a:txBody>
                  <a:tcPr/>
                </a:tc>
                <a:tc>
                  <a:txBody>
                    <a:bodyPr/>
                    <a:lstStyle/>
                    <a:p>
                      <a:r>
                        <a:rPr lang="en-US" sz="3200" dirty="0" smtClean="0"/>
                        <a:t>AFRIKAANS</a:t>
                      </a:r>
                      <a:endParaRPr lang="en-US" sz="3200" dirty="0"/>
                    </a:p>
                  </a:txBody>
                  <a:tcPr/>
                </a:tc>
                <a:tc>
                  <a:txBody>
                    <a:bodyPr/>
                    <a:lstStyle/>
                    <a:p>
                      <a:r>
                        <a:rPr lang="en-US" sz="3200" dirty="0" smtClean="0"/>
                        <a:t>62.7</a:t>
                      </a:r>
                      <a:endParaRPr lang="en-US" sz="3200" dirty="0"/>
                    </a:p>
                  </a:txBody>
                  <a:tcPr/>
                </a:tc>
              </a:tr>
              <a:tr h="370840">
                <a:tc>
                  <a:txBody>
                    <a:bodyPr/>
                    <a:lstStyle/>
                    <a:p>
                      <a:r>
                        <a:rPr lang="en-US" sz="3200" dirty="0" smtClean="0"/>
                        <a:t>6</a:t>
                      </a:r>
                      <a:endParaRPr lang="en-US" sz="3200" dirty="0"/>
                    </a:p>
                  </a:txBody>
                  <a:tcPr/>
                </a:tc>
                <a:tc>
                  <a:txBody>
                    <a:bodyPr/>
                    <a:lstStyle/>
                    <a:p>
                      <a:r>
                        <a:rPr lang="en-US" sz="3200" dirty="0" smtClean="0"/>
                        <a:t>MATHS</a:t>
                      </a:r>
                      <a:endParaRPr lang="en-US" sz="3200" dirty="0"/>
                    </a:p>
                  </a:txBody>
                  <a:tcPr/>
                </a:tc>
                <a:tc>
                  <a:txBody>
                    <a:bodyPr/>
                    <a:lstStyle/>
                    <a:p>
                      <a:r>
                        <a:rPr lang="en-US" sz="3200" dirty="0" smtClean="0"/>
                        <a:t>60.7</a:t>
                      </a:r>
                      <a:endParaRPr lang="en-US" sz="32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30</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306132"/>
            <a:ext cx="685800" cy="685800"/>
          </a:xfrm>
          <a:prstGeom prst="rect">
            <a:avLst/>
          </a:prstGeom>
          <a:noFill/>
          <a:ln w="9525">
            <a:noFill/>
            <a:miter lim="800000"/>
            <a:headEnd/>
            <a:tailEnd/>
          </a:ln>
        </p:spPr>
      </p:pic>
    </p:spTree>
    <p:extLst>
      <p:ext uri="{BB962C8B-B14F-4D97-AF65-F5344CB8AC3E}">
        <p14:creationId xmlns:p14="http://schemas.microsoft.com/office/powerpoint/2010/main" val="3367124657"/>
      </p:ext>
    </p:extLst>
  </p:cSld>
  <p:clrMapOvr>
    <a:masterClrMapping/>
  </p:clrMapOvr>
  <p:transition advTm="15000">
    <p:wedge/>
    <p:sndAc>
      <p:stSnd>
        <p:snd r:embed="rId2" name="applause.wav"/>
      </p:stSnd>
    </p:sndAc>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TOP  PERFORMING  SUBJECT</a:t>
            </a:r>
            <a:br>
              <a:rPr lang="en-ZA" dirty="0"/>
            </a:br>
            <a:r>
              <a:rPr lang="en-ZA" dirty="0"/>
              <a:t>INTERMEDIATE – </a:t>
            </a:r>
            <a:r>
              <a:rPr lang="en-ZA" dirty="0" smtClean="0"/>
              <a:t>GR.6 </a:t>
            </a:r>
            <a:r>
              <a:rPr lang="en-ZA" dirty="0"/>
              <a:t>TERM ONE</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7195705"/>
              </p:ext>
            </p:extLst>
          </p:nvPr>
        </p:nvGraphicFramePr>
        <p:xfrm>
          <a:off x="457200" y="1600200"/>
          <a:ext cx="8229600" cy="43586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2800" dirty="0" smtClean="0"/>
                        <a:t>POSITION</a:t>
                      </a:r>
                      <a:endParaRPr lang="en-US" sz="2800" dirty="0"/>
                    </a:p>
                  </a:txBody>
                  <a:tcPr/>
                </a:tc>
                <a:tc>
                  <a:txBody>
                    <a:bodyPr/>
                    <a:lstStyle/>
                    <a:p>
                      <a:r>
                        <a:rPr lang="en-US" sz="2800" dirty="0" smtClean="0"/>
                        <a:t>SUBJECT</a:t>
                      </a:r>
                      <a:endParaRPr lang="en-US" sz="2800" dirty="0"/>
                    </a:p>
                  </a:txBody>
                  <a:tcPr/>
                </a:tc>
                <a:tc>
                  <a:txBody>
                    <a:bodyPr/>
                    <a:lstStyle/>
                    <a:p>
                      <a:r>
                        <a:rPr lang="en-US" sz="2800" dirty="0" smtClean="0"/>
                        <a:t>AVERAGE</a:t>
                      </a:r>
                      <a:endParaRPr lang="en-US" sz="2800" dirty="0"/>
                    </a:p>
                  </a:txBody>
                  <a:tcPr/>
                </a:tc>
              </a:tr>
              <a:tr h="370840">
                <a:tc>
                  <a:txBody>
                    <a:bodyPr/>
                    <a:lstStyle/>
                    <a:p>
                      <a:r>
                        <a:rPr lang="en-US" sz="2800" dirty="0" smtClean="0"/>
                        <a:t>1</a:t>
                      </a:r>
                      <a:endParaRPr lang="en-US" sz="2800" dirty="0"/>
                    </a:p>
                  </a:txBody>
                  <a:tcPr/>
                </a:tc>
                <a:tc>
                  <a:txBody>
                    <a:bodyPr/>
                    <a:lstStyle/>
                    <a:p>
                      <a:r>
                        <a:rPr lang="en-US" sz="2800" dirty="0" smtClean="0"/>
                        <a:t>SOCIAL  SCIENCE </a:t>
                      </a:r>
                      <a:r>
                        <a:rPr lang="en-US" sz="2000" b="1" dirty="0" smtClean="0"/>
                        <a:t>- CONGRATULATIONS</a:t>
                      </a:r>
                      <a:endParaRPr lang="en-US" sz="2800" b="1" dirty="0"/>
                    </a:p>
                  </a:txBody>
                  <a:tcPr/>
                </a:tc>
                <a:tc>
                  <a:txBody>
                    <a:bodyPr/>
                    <a:lstStyle/>
                    <a:p>
                      <a:r>
                        <a:rPr lang="en-US" sz="2800" dirty="0" smtClean="0"/>
                        <a:t>85.8</a:t>
                      </a:r>
                      <a:endParaRPr lang="en-US" sz="2800" dirty="0"/>
                    </a:p>
                  </a:txBody>
                  <a:tcPr/>
                </a:tc>
              </a:tr>
              <a:tr h="370840">
                <a:tc>
                  <a:txBody>
                    <a:bodyPr/>
                    <a:lstStyle/>
                    <a:p>
                      <a:r>
                        <a:rPr lang="en-US" sz="2800" dirty="0" smtClean="0"/>
                        <a:t>2</a:t>
                      </a:r>
                      <a:endParaRPr lang="en-US" sz="2800" dirty="0"/>
                    </a:p>
                  </a:txBody>
                  <a:tcPr/>
                </a:tc>
                <a:tc>
                  <a:txBody>
                    <a:bodyPr/>
                    <a:lstStyle/>
                    <a:p>
                      <a:r>
                        <a:rPr lang="en-US" sz="2800" dirty="0" smtClean="0"/>
                        <a:t>LIFESKILLS</a:t>
                      </a:r>
                      <a:endParaRPr lang="en-US" sz="2800" dirty="0"/>
                    </a:p>
                  </a:txBody>
                  <a:tcPr/>
                </a:tc>
                <a:tc>
                  <a:txBody>
                    <a:bodyPr/>
                    <a:lstStyle/>
                    <a:p>
                      <a:r>
                        <a:rPr lang="en-US" sz="2800" dirty="0" smtClean="0"/>
                        <a:t>75.1</a:t>
                      </a:r>
                      <a:endParaRPr lang="en-US" sz="2800" dirty="0"/>
                    </a:p>
                  </a:txBody>
                  <a:tcPr/>
                </a:tc>
              </a:tr>
              <a:tr h="370840">
                <a:tc>
                  <a:txBody>
                    <a:bodyPr/>
                    <a:lstStyle/>
                    <a:p>
                      <a:r>
                        <a:rPr lang="en-US" sz="2800" dirty="0" smtClean="0"/>
                        <a:t>3</a:t>
                      </a:r>
                      <a:endParaRPr lang="en-US" sz="2800" dirty="0"/>
                    </a:p>
                  </a:txBody>
                  <a:tcPr/>
                </a:tc>
                <a:tc>
                  <a:txBody>
                    <a:bodyPr/>
                    <a:lstStyle/>
                    <a:p>
                      <a:r>
                        <a:rPr lang="en-US" sz="2800" dirty="0" smtClean="0"/>
                        <a:t>MATHS</a:t>
                      </a:r>
                      <a:endParaRPr lang="en-US" sz="2800" dirty="0"/>
                    </a:p>
                  </a:txBody>
                  <a:tcPr/>
                </a:tc>
                <a:tc>
                  <a:txBody>
                    <a:bodyPr/>
                    <a:lstStyle/>
                    <a:p>
                      <a:r>
                        <a:rPr lang="en-US" sz="2800" dirty="0" smtClean="0"/>
                        <a:t>71</a:t>
                      </a:r>
                      <a:endParaRPr lang="en-US" sz="2800" dirty="0"/>
                    </a:p>
                  </a:txBody>
                  <a:tcPr/>
                </a:tc>
              </a:tr>
              <a:tr h="370840">
                <a:tc>
                  <a:txBody>
                    <a:bodyPr/>
                    <a:lstStyle/>
                    <a:p>
                      <a:r>
                        <a:rPr lang="en-US" sz="2800" dirty="0" smtClean="0"/>
                        <a:t>4</a:t>
                      </a:r>
                      <a:endParaRPr lang="en-US" sz="2800" dirty="0"/>
                    </a:p>
                  </a:txBody>
                  <a:tcPr/>
                </a:tc>
                <a:tc>
                  <a:txBody>
                    <a:bodyPr/>
                    <a:lstStyle/>
                    <a:p>
                      <a:r>
                        <a:rPr lang="en-US" sz="2800" dirty="0" smtClean="0"/>
                        <a:t>NS&amp;  TECH</a:t>
                      </a:r>
                      <a:endParaRPr lang="en-US" sz="2800" dirty="0"/>
                    </a:p>
                  </a:txBody>
                  <a:tcPr/>
                </a:tc>
                <a:tc>
                  <a:txBody>
                    <a:bodyPr/>
                    <a:lstStyle/>
                    <a:p>
                      <a:r>
                        <a:rPr lang="en-US" sz="2800" dirty="0" smtClean="0"/>
                        <a:t>66.1</a:t>
                      </a:r>
                      <a:endParaRPr lang="en-US" sz="2800" dirty="0"/>
                    </a:p>
                  </a:txBody>
                  <a:tcPr/>
                </a:tc>
              </a:tr>
              <a:tr h="370840">
                <a:tc>
                  <a:txBody>
                    <a:bodyPr/>
                    <a:lstStyle/>
                    <a:p>
                      <a:r>
                        <a:rPr lang="en-US" sz="2800" dirty="0" smtClean="0"/>
                        <a:t>5</a:t>
                      </a:r>
                      <a:endParaRPr lang="en-US" sz="2800" dirty="0"/>
                    </a:p>
                  </a:txBody>
                  <a:tcPr/>
                </a:tc>
                <a:tc>
                  <a:txBody>
                    <a:bodyPr/>
                    <a:lstStyle/>
                    <a:p>
                      <a:r>
                        <a:rPr lang="en-US" sz="2800" dirty="0" smtClean="0"/>
                        <a:t>AFRIKAANS</a:t>
                      </a:r>
                      <a:endParaRPr lang="en-US" sz="2800" dirty="0"/>
                    </a:p>
                  </a:txBody>
                  <a:tcPr/>
                </a:tc>
                <a:tc>
                  <a:txBody>
                    <a:bodyPr/>
                    <a:lstStyle/>
                    <a:p>
                      <a:r>
                        <a:rPr lang="en-US" sz="2800" dirty="0" smtClean="0"/>
                        <a:t>63.4</a:t>
                      </a:r>
                      <a:endParaRPr lang="en-US" sz="2800" dirty="0"/>
                    </a:p>
                  </a:txBody>
                  <a:tcPr/>
                </a:tc>
              </a:tr>
              <a:tr h="370840">
                <a:tc>
                  <a:txBody>
                    <a:bodyPr/>
                    <a:lstStyle/>
                    <a:p>
                      <a:r>
                        <a:rPr lang="en-US" sz="2800" dirty="0" smtClean="0"/>
                        <a:t>6</a:t>
                      </a:r>
                      <a:endParaRPr lang="en-US" sz="2800" dirty="0"/>
                    </a:p>
                  </a:txBody>
                  <a:tcPr/>
                </a:tc>
                <a:tc>
                  <a:txBody>
                    <a:bodyPr/>
                    <a:lstStyle/>
                    <a:p>
                      <a:r>
                        <a:rPr lang="en-US" sz="2800" dirty="0" smtClean="0"/>
                        <a:t>ENGLISH</a:t>
                      </a:r>
                      <a:endParaRPr lang="en-US" sz="2800" dirty="0"/>
                    </a:p>
                  </a:txBody>
                  <a:tcPr/>
                </a:tc>
                <a:tc>
                  <a:txBody>
                    <a:bodyPr/>
                    <a:lstStyle/>
                    <a:p>
                      <a:r>
                        <a:rPr lang="en-US" sz="2800" dirty="0" smtClean="0"/>
                        <a:t>36.7 -  RED LIGHT  FLICKING</a:t>
                      </a:r>
                      <a:endParaRPr lang="en-US" sz="28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31</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298594"/>
            <a:ext cx="685800" cy="685800"/>
          </a:xfrm>
          <a:prstGeom prst="rect">
            <a:avLst/>
          </a:prstGeom>
          <a:noFill/>
          <a:ln w="9525">
            <a:noFill/>
            <a:miter lim="800000"/>
            <a:headEnd/>
            <a:tailEnd/>
          </a:ln>
        </p:spPr>
      </p:pic>
    </p:spTree>
    <p:extLst>
      <p:ext uri="{BB962C8B-B14F-4D97-AF65-F5344CB8AC3E}">
        <p14:creationId xmlns:p14="http://schemas.microsoft.com/office/powerpoint/2010/main" val="833730286"/>
      </p:ext>
    </p:extLst>
  </p:cSld>
  <p:clrMapOvr>
    <a:masterClrMapping/>
  </p:clrMapOvr>
  <p:transition advTm="15000">
    <p:wedge/>
    <p:sndAc>
      <p:stSnd>
        <p:snd r:embed="rId2" name="applause.wav"/>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TOP  </a:t>
            </a:r>
            <a:r>
              <a:rPr lang="en-ZA" dirty="0"/>
              <a:t>PERFORMING  SUBJECT</a:t>
            </a:r>
            <a:br>
              <a:rPr lang="en-ZA" dirty="0"/>
            </a:br>
            <a:r>
              <a:rPr lang="en-ZA" dirty="0" smtClean="0"/>
              <a:t>SENIOR  PHASE </a:t>
            </a:r>
            <a:r>
              <a:rPr lang="en-ZA" dirty="0"/>
              <a:t>– </a:t>
            </a:r>
            <a:r>
              <a:rPr lang="en-ZA" dirty="0" smtClean="0"/>
              <a:t>GR.7 </a:t>
            </a:r>
            <a:r>
              <a:rPr lang="en-ZA" dirty="0"/>
              <a:t>TERM ONE</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850101842"/>
              </p:ext>
            </p:extLst>
          </p:nvPr>
        </p:nvGraphicFramePr>
        <p:xfrm>
          <a:off x="457200" y="1600200"/>
          <a:ext cx="8229600" cy="45212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dirty="0" smtClean="0"/>
                        <a:t>POSITION</a:t>
                      </a:r>
                      <a:endParaRPr lang="en-US" dirty="0"/>
                    </a:p>
                  </a:txBody>
                  <a:tcPr/>
                </a:tc>
                <a:tc>
                  <a:txBody>
                    <a:bodyPr/>
                    <a:lstStyle/>
                    <a:p>
                      <a:r>
                        <a:rPr lang="en-US" dirty="0" smtClean="0"/>
                        <a:t>SUBJECT</a:t>
                      </a:r>
                      <a:endParaRPr lang="en-US" dirty="0"/>
                    </a:p>
                  </a:txBody>
                  <a:tcPr/>
                </a:tc>
                <a:tc>
                  <a:txBody>
                    <a:bodyPr/>
                    <a:lstStyle/>
                    <a:p>
                      <a:r>
                        <a:rPr lang="en-US" dirty="0" smtClean="0"/>
                        <a:t>AVERAGE</a:t>
                      </a:r>
                      <a:endParaRPr lang="en-US" dirty="0"/>
                    </a:p>
                  </a:txBody>
                  <a:tcPr/>
                </a:tc>
              </a:tr>
              <a:tr h="370840">
                <a:tc>
                  <a:txBody>
                    <a:bodyPr/>
                    <a:lstStyle/>
                    <a:p>
                      <a:r>
                        <a:rPr lang="en-US" dirty="0" smtClean="0"/>
                        <a:t>1</a:t>
                      </a:r>
                      <a:endParaRPr lang="en-US" dirty="0"/>
                    </a:p>
                  </a:txBody>
                  <a:tcPr/>
                </a:tc>
                <a:tc>
                  <a:txBody>
                    <a:bodyPr/>
                    <a:lstStyle/>
                    <a:p>
                      <a:r>
                        <a:rPr lang="en-US" b="1" dirty="0" smtClean="0"/>
                        <a:t>SOCIAL  SCIENCE - CONGRATULATIONS</a:t>
                      </a:r>
                      <a:endParaRPr lang="en-US" b="1" dirty="0"/>
                    </a:p>
                  </a:txBody>
                  <a:tcPr/>
                </a:tc>
                <a:tc>
                  <a:txBody>
                    <a:bodyPr/>
                    <a:lstStyle/>
                    <a:p>
                      <a:r>
                        <a:rPr lang="en-US" b="1" dirty="0" smtClean="0"/>
                        <a:t>73.5</a:t>
                      </a:r>
                      <a:endParaRPr lang="en-US" b="1" dirty="0"/>
                    </a:p>
                  </a:txBody>
                  <a:tcPr/>
                </a:tc>
              </a:tr>
              <a:tr h="370840">
                <a:tc>
                  <a:txBody>
                    <a:bodyPr/>
                    <a:lstStyle/>
                    <a:p>
                      <a:r>
                        <a:rPr lang="en-US" b="1" dirty="0" smtClean="0"/>
                        <a:t>2</a:t>
                      </a:r>
                      <a:endParaRPr lang="en-US" b="1" dirty="0"/>
                    </a:p>
                  </a:txBody>
                  <a:tcPr/>
                </a:tc>
                <a:tc>
                  <a:txBody>
                    <a:bodyPr/>
                    <a:lstStyle/>
                    <a:p>
                      <a:r>
                        <a:rPr lang="en-US" b="1" dirty="0" smtClean="0"/>
                        <a:t>EMS </a:t>
                      </a:r>
                      <a:endParaRPr lang="en-US" b="1" dirty="0"/>
                    </a:p>
                  </a:txBody>
                  <a:tcPr/>
                </a:tc>
                <a:tc>
                  <a:txBody>
                    <a:bodyPr/>
                    <a:lstStyle/>
                    <a:p>
                      <a:r>
                        <a:rPr lang="en-US" b="1" dirty="0" smtClean="0"/>
                        <a:t>70.1- SIGNIFICANT IMPROVEMENT NOTED</a:t>
                      </a:r>
                      <a:r>
                        <a:rPr lang="en-US" b="1" baseline="0" dirty="0" smtClean="0"/>
                        <a:t> WITH  THANKS</a:t>
                      </a:r>
                      <a:endParaRPr lang="en-US" b="1" dirty="0"/>
                    </a:p>
                  </a:txBody>
                  <a:tcPr/>
                </a:tc>
              </a:tr>
              <a:tr h="370840">
                <a:tc>
                  <a:txBody>
                    <a:bodyPr/>
                    <a:lstStyle/>
                    <a:p>
                      <a:r>
                        <a:rPr lang="en-US" dirty="0" smtClean="0"/>
                        <a:t>3</a:t>
                      </a:r>
                      <a:endParaRPr lang="en-US" dirty="0"/>
                    </a:p>
                  </a:txBody>
                  <a:tcPr/>
                </a:tc>
                <a:tc>
                  <a:txBody>
                    <a:bodyPr/>
                    <a:lstStyle/>
                    <a:p>
                      <a:r>
                        <a:rPr lang="en-US" dirty="0" smtClean="0"/>
                        <a:t>LIFE ORIENTATION</a:t>
                      </a:r>
                      <a:endParaRPr lang="en-US" dirty="0"/>
                    </a:p>
                  </a:txBody>
                  <a:tcPr/>
                </a:tc>
                <a:tc>
                  <a:txBody>
                    <a:bodyPr/>
                    <a:lstStyle/>
                    <a:p>
                      <a:r>
                        <a:rPr lang="en-US" dirty="0" smtClean="0"/>
                        <a:t>66.8</a:t>
                      </a:r>
                      <a:endParaRPr lang="en-US" dirty="0"/>
                    </a:p>
                  </a:txBody>
                  <a:tcPr/>
                </a:tc>
              </a:tr>
              <a:tr h="370840">
                <a:tc>
                  <a:txBody>
                    <a:bodyPr/>
                    <a:lstStyle/>
                    <a:p>
                      <a:r>
                        <a:rPr lang="en-US" dirty="0" smtClean="0"/>
                        <a:t>4</a:t>
                      </a:r>
                      <a:endParaRPr lang="en-US" dirty="0"/>
                    </a:p>
                  </a:txBody>
                  <a:tcPr/>
                </a:tc>
                <a:tc>
                  <a:txBody>
                    <a:bodyPr/>
                    <a:lstStyle/>
                    <a:p>
                      <a:r>
                        <a:rPr lang="en-US" dirty="0" smtClean="0"/>
                        <a:t>ENGLISH</a:t>
                      </a:r>
                      <a:endParaRPr lang="en-US" dirty="0"/>
                    </a:p>
                  </a:txBody>
                  <a:tcPr/>
                </a:tc>
                <a:tc>
                  <a:txBody>
                    <a:bodyPr/>
                    <a:lstStyle/>
                    <a:p>
                      <a:r>
                        <a:rPr lang="en-US" dirty="0" smtClean="0"/>
                        <a:t>66.5</a:t>
                      </a:r>
                      <a:endParaRPr lang="en-US" dirty="0"/>
                    </a:p>
                  </a:txBody>
                  <a:tcPr/>
                </a:tc>
              </a:tr>
              <a:tr h="370840">
                <a:tc>
                  <a:txBody>
                    <a:bodyPr/>
                    <a:lstStyle/>
                    <a:p>
                      <a:r>
                        <a:rPr lang="en-US" dirty="0" smtClean="0"/>
                        <a:t>5</a:t>
                      </a:r>
                      <a:endParaRPr lang="en-US" dirty="0"/>
                    </a:p>
                  </a:txBody>
                  <a:tcPr/>
                </a:tc>
                <a:tc>
                  <a:txBody>
                    <a:bodyPr/>
                    <a:lstStyle/>
                    <a:p>
                      <a:r>
                        <a:rPr lang="en-US" dirty="0" smtClean="0"/>
                        <a:t>NATURAL  SCIENCE</a:t>
                      </a:r>
                      <a:endParaRPr lang="en-US" dirty="0"/>
                    </a:p>
                  </a:txBody>
                  <a:tcPr/>
                </a:tc>
                <a:tc>
                  <a:txBody>
                    <a:bodyPr/>
                    <a:lstStyle/>
                    <a:p>
                      <a:r>
                        <a:rPr lang="en-US" dirty="0" smtClean="0"/>
                        <a:t>64.2</a:t>
                      </a:r>
                      <a:endParaRPr lang="en-US" dirty="0"/>
                    </a:p>
                  </a:txBody>
                  <a:tcPr/>
                </a:tc>
              </a:tr>
              <a:tr h="370840">
                <a:tc>
                  <a:txBody>
                    <a:bodyPr/>
                    <a:lstStyle/>
                    <a:p>
                      <a:r>
                        <a:rPr lang="en-US" dirty="0" smtClean="0"/>
                        <a:t>6</a:t>
                      </a:r>
                      <a:endParaRPr lang="en-US" dirty="0"/>
                    </a:p>
                  </a:txBody>
                  <a:tcPr/>
                </a:tc>
                <a:tc>
                  <a:txBody>
                    <a:bodyPr/>
                    <a:lstStyle/>
                    <a:p>
                      <a:r>
                        <a:rPr lang="en-US" dirty="0" smtClean="0"/>
                        <a:t>AFRIKAANS</a:t>
                      </a:r>
                      <a:endParaRPr lang="en-US" dirty="0"/>
                    </a:p>
                  </a:txBody>
                  <a:tcPr/>
                </a:tc>
                <a:tc>
                  <a:txBody>
                    <a:bodyPr/>
                    <a:lstStyle/>
                    <a:p>
                      <a:r>
                        <a:rPr lang="en-US" dirty="0" smtClean="0"/>
                        <a:t>63.2</a:t>
                      </a:r>
                      <a:endParaRPr lang="en-US" dirty="0"/>
                    </a:p>
                  </a:txBody>
                  <a:tcPr/>
                </a:tc>
              </a:tr>
              <a:tr h="370840">
                <a:tc>
                  <a:txBody>
                    <a:bodyPr/>
                    <a:lstStyle/>
                    <a:p>
                      <a:r>
                        <a:rPr lang="en-US" dirty="0" smtClean="0"/>
                        <a:t>7  </a:t>
                      </a:r>
                      <a:endParaRPr lang="en-US" dirty="0"/>
                    </a:p>
                  </a:txBody>
                  <a:tcPr/>
                </a:tc>
                <a:tc>
                  <a:txBody>
                    <a:bodyPr/>
                    <a:lstStyle/>
                    <a:p>
                      <a:r>
                        <a:rPr lang="en-US" dirty="0" smtClean="0"/>
                        <a:t>CREATIVE</a:t>
                      </a:r>
                      <a:r>
                        <a:rPr lang="en-US" baseline="0" dirty="0" smtClean="0"/>
                        <a:t>  ARTS</a:t>
                      </a:r>
                      <a:endParaRPr lang="en-US" dirty="0"/>
                    </a:p>
                  </a:txBody>
                  <a:tcPr/>
                </a:tc>
                <a:tc>
                  <a:txBody>
                    <a:bodyPr/>
                    <a:lstStyle/>
                    <a:p>
                      <a:r>
                        <a:rPr lang="en-US" dirty="0" smtClean="0"/>
                        <a:t>61.4</a:t>
                      </a:r>
                      <a:endParaRPr lang="en-US" dirty="0"/>
                    </a:p>
                  </a:txBody>
                  <a:tcPr/>
                </a:tc>
              </a:tr>
              <a:tr h="370840">
                <a:tc>
                  <a:txBody>
                    <a:bodyPr/>
                    <a:lstStyle/>
                    <a:p>
                      <a:r>
                        <a:rPr lang="en-US" dirty="0" smtClean="0"/>
                        <a:t>8</a:t>
                      </a:r>
                      <a:endParaRPr lang="en-US" dirty="0"/>
                    </a:p>
                  </a:txBody>
                  <a:tcPr/>
                </a:tc>
                <a:tc>
                  <a:txBody>
                    <a:bodyPr/>
                    <a:lstStyle/>
                    <a:p>
                      <a:r>
                        <a:rPr lang="en-US" dirty="0" smtClean="0"/>
                        <a:t>TECHNOLOGY</a:t>
                      </a:r>
                      <a:endParaRPr lang="en-US" dirty="0"/>
                    </a:p>
                  </a:txBody>
                  <a:tcPr/>
                </a:tc>
                <a:tc>
                  <a:txBody>
                    <a:bodyPr/>
                    <a:lstStyle/>
                    <a:p>
                      <a:r>
                        <a:rPr lang="en-US" dirty="0" smtClean="0"/>
                        <a:t>61.4</a:t>
                      </a:r>
                      <a:endParaRPr lang="en-US" dirty="0"/>
                    </a:p>
                  </a:txBody>
                  <a:tcPr/>
                </a:tc>
              </a:tr>
              <a:tr h="370840">
                <a:tc>
                  <a:txBody>
                    <a:bodyPr/>
                    <a:lstStyle/>
                    <a:p>
                      <a:r>
                        <a:rPr lang="en-US" dirty="0" smtClean="0"/>
                        <a:t>9</a:t>
                      </a:r>
                      <a:endParaRPr lang="en-US" dirty="0"/>
                    </a:p>
                  </a:txBody>
                  <a:tcPr/>
                </a:tc>
                <a:tc>
                  <a:txBody>
                    <a:bodyPr/>
                    <a:lstStyle/>
                    <a:p>
                      <a:r>
                        <a:rPr lang="en-US" dirty="0" smtClean="0"/>
                        <a:t>MATHS</a:t>
                      </a:r>
                      <a:endParaRPr lang="en-US" dirty="0"/>
                    </a:p>
                  </a:txBody>
                  <a:tcPr/>
                </a:tc>
                <a:tc>
                  <a:txBody>
                    <a:bodyPr/>
                    <a:lstStyle/>
                    <a:p>
                      <a:r>
                        <a:rPr lang="en-US" dirty="0" smtClean="0"/>
                        <a:t>55.5</a:t>
                      </a:r>
                      <a:endParaRPr lang="en-US"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32</a:t>
            </a:fld>
            <a:endParaRPr lang="en-ZA"/>
          </a:p>
        </p:txBody>
      </p:sp>
      <p:pic>
        <p:nvPicPr>
          <p:cNvPr id="7" name="Picture 6"/>
          <p:cNvPicPr/>
          <p:nvPr/>
        </p:nvPicPr>
        <p:blipFill>
          <a:blip r:embed="rId3" cstate="print"/>
          <a:srcRect/>
          <a:stretch>
            <a:fillRect/>
          </a:stretch>
        </p:blipFill>
        <p:spPr bwMode="auto">
          <a:xfrm>
            <a:off x="428596" y="231137"/>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884368" y="274638"/>
            <a:ext cx="685800" cy="685800"/>
          </a:xfrm>
          <a:prstGeom prst="rect">
            <a:avLst/>
          </a:prstGeom>
          <a:noFill/>
          <a:ln w="9525">
            <a:noFill/>
            <a:miter lim="800000"/>
            <a:headEnd/>
            <a:tailEnd/>
          </a:ln>
        </p:spPr>
      </p:pic>
    </p:spTree>
    <p:extLst>
      <p:ext uri="{BB962C8B-B14F-4D97-AF65-F5344CB8AC3E}">
        <p14:creationId xmlns:p14="http://schemas.microsoft.com/office/powerpoint/2010/main" val="2678443140"/>
      </p:ext>
    </p:extLst>
  </p:cSld>
  <p:clrMapOvr>
    <a:masterClrMapping/>
  </p:clrMapOvr>
  <p:transition advTm="15000">
    <p:wedge/>
    <p:sndAc>
      <p:stSnd>
        <p:snd r:embed="rId2" name="applause.wav"/>
      </p:stSnd>
    </p:sndAc>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DEPARTMENTAL  PERFORMANCE</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8035931"/>
              </p:ext>
            </p:extLst>
          </p:nvPr>
        </p:nvGraphicFramePr>
        <p:xfrm>
          <a:off x="457200" y="1600200"/>
          <a:ext cx="7931224" cy="3870960"/>
        </p:xfrm>
        <a:graphic>
          <a:graphicData uri="http://schemas.openxmlformats.org/drawingml/2006/table">
            <a:tbl>
              <a:tblPr firstRow="1" bandRow="1">
                <a:tableStyleId>{5C22544A-7EE6-4342-B048-85BDC9FD1C3A}</a:tableStyleId>
              </a:tblPr>
              <a:tblGrid>
                <a:gridCol w="3965612"/>
                <a:gridCol w="3965612"/>
              </a:tblGrid>
              <a:tr h="370840">
                <a:tc>
                  <a:txBody>
                    <a:bodyPr/>
                    <a:lstStyle/>
                    <a:p>
                      <a:r>
                        <a:rPr lang="en-US" sz="3200" dirty="0" smtClean="0"/>
                        <a:t>DEPT.</a:t>
                      </a:r>
                      <a:endParaRPr lang="en-US" sz="3200" dirty="0"/>
                    </a:p>
                  </a:txBody>
                  <a:tcPr/>
                </a:tc>
                <a:tc>
                  <a:txBody>
                    <a:bodyPr/>
                    <a:lstStyle/>
                    <a:p>
                      <a:r>
                        <a:rPr lang="en-US" sz="3200" dirty="0" smtClean="0"/>
                        <a:t>AVERAGE</a:t>
                      </a:r>
                      <a:endParaRPr lang="en-US" sz="3200" dirty="0"/>
                    </a:p>
                  </a:txBody>
                  <a:tcPr/>
                </a:tc>
              </a:tr>
              <a:tr h="370840">
                <a:tc>
                  <a:txBody>
                    <a:bodyPr/>
                    <a:lstStyle/>
                    <a:p>
                      <a:r>
                        <a:rPr lang="en-US" sz="3200" smtClean="0"/>
                        <a:t>SS,LS,LO,CA  &amp;  EMS</a:t>
                      </a:r>
                      <a:endParaRPr lang="en-US" sz="3200" dirty="0"/>
                    </a:p>
                  </a:txBody>
                  <a:tcPr/>
                </a:tc>
                <a:tc>
                  <a:txBody>
                    <a:bodyPr/>
                    <a:lstStyle/>
                    <a:p>
                      <a:r>
                        <a:rPr lang="en-US" sz="3200" dirty="0" smtClean="0"/>
                        <a:t>74.6  -  CONGRATULATIONS</a:t>
                      </a:r>
                      <a:endParaRPr lang="en-US" sz="3200" dirty="0"/>
                    </a:p>
                  </a:txBody>
                  <a:tcPr/>
                </a:tc>
              </a:tr>
              <a:tr h="370840">
                <a:tc>
                  <a:txBody>
                    <a:bodyPr/>
                    <a:lstStyle/>
                    <a:p>
                      <a:r>
                        <a:rPr lang="en-US" sz="3200" dirty="0" smtClean="0"/>
                        <a:t>FOUNDATION</a:t>
                      </a:r>
                      <a:r>
                        <a:rPr lang="en-US" sz="3200" baseline="0" dirty="0" smtClean="0"/>
                        <a:t>  PHASE</a:t>
                      </a:r>
                      <a:endParaRPr lang="en-US" sz="3200" dirty="0"/>
                    </a:p>
                  </a:txBody>
                  <a:tcPr/>
                </a:tc>
                <a:tc>
                  <a:txBody>
                    <a:bodyPr/>
                    <a:lstStyle/>
                    <a:p>
                      <a:r>
                        <a:rPr lang="en-US" sz="3200" dirty="0" smtClean="0"/>
                        <a:t>65.5</a:t>
                      </a:r>
                      <a:endParaRPr lang="en-US" sz="3200" dirty="0"/>
                    </a:p>
                  </a:txBody>
                  <a:tcPr/>
                </a:tc>
              </a:tr>
              <a:tr h="370840">
                <a:tc>
                  <a:txBody>
                    <a:bodyPr/>
                    <a:lstStyle/>
                    <a:p>
                      <a:r>
                        <a:rPr lang="en-US" sz="3200" dirty="0" smtClean="0"/>
                        <a:t>MATHS, NS, NS&amp;  TECH</a:t>
                      </a:r>
                      <a:endParaRPr lang="en-US" sz="3200" dirty="0"/>
                    </a:p>
                  </a:txBody>
                  <a:tcPr/>
                </a:tc>
                <a:tc>
                  <a:txBody>
                    <a:bodyPr/>
                    <a:lstStyle/>
                    <a:p>
                      <a:r>
                        <a:rPr lang="en-US" sz="3200" dirty="0" smtClean="0"/>
                        <a:t>64.5</a:t>
                      </a:r>
                      <a:endParaRPr lang="en-US" sz="3200" dirty="0"/>
                    </a:p>
                  </a:txBody>
                  <a:tcPr/>
                </a:tc>
              </a:tr>
              <a:tr h="370840">
                <a:tc>
                  <a:txBody>
                    <a:bodyPr/>
                    <a:lstStyle/>
                    <a:p>
                      <a:r>
                        <a:rPr lang="en-US" sz="3200" dirty="0" smtClean="0"/>
                        <a:t>LANGUAGES</a:t>
                      </a:r>
                      <a:endParaRPr lang="en-US" sz="3200" dirty="0"/>
                    </a:p>
                  </a:txBody>
                  <a:tcPr/>
                </a:tc>
                <a:tc>
                  <a:txBody>
                    <a:bodyPr/>
                    <a:lstStyle/>
                    <a:p>
                      <a:r>
                        <a:rPr lang="en-US" sz="3200" dirty="0" smtClean="0"/>
                        <a:t>62.9</a:t>
                      </a:r>
                      <a:endParaRPr lang="en-US" sz="3200" dirty="0"/>
                    </a:p>
                  </a:txBody>
                  <a:tcPr/>
                </a:tc>
              </a:tr>
            </a:tbl>
          </a:graphicData>
        </a:graphic>
      </p:graphicFrame>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33</a:t>
            </a:fld>
            <a:endParaRPr lang="en-ZA"/>
          </a:p>
        </p:txBody>
      </p:sp>
      <p:pic>
        <p:nvPicPr>
          <p:cNvPr id="9" name="Picture 8"/>
          <p:cNvPicPr/>
          <p:nvPr/>
        </p:nvPicPr>
        <p:blipFill>
          <a:blip r:embed="rId3" cstate="print"/>
          <a:srcRect/>
          <a:stretch>
            <a:fillRect/>
          </a:stretch>
        </p:blipFill>
        <p:spPr bwMode="auto">
          <a:xfrm>
            <a:off x="114300" y="503238"/>
            <a:ext cx="685800" cy="685800"/>
          </a:xfrm>
          <a:prstGeom prst="rect">
            <a:avLst/>
          </a:prstGeom>
          <a:noFill/>
          <a:ln w="9525">
            <a:noFill/>
            <a:miter lim="800000"/>
            <a:headEnd/>
            <a:tailEnd/>
          </a:ln>
        </p:spPr>
      </p:pic>
      <p:pic>
        <p:nvPicPr>
          <p:cNvPr id="10" name="Picture 9"/>
          <p:cNvPicPr/>
          <p:nvPr/>
        </p:nvPicPr>
        <p:blipFill>
          <a:blip r:embed="rId3" cstate="print"/>
          <a:srcRect/>
          <a:stretch>
            <a:fillRect/>
          </a:stretch>
        </p:blipFill>
        <p:spPr bwMode="auto">
          <a:xfrm>
            <a:off x="8458200" y="503238"/>
            <a:ext cx="685800" cy="685800"/>
          </a:xfrm>
          <a:prstGeom prst="rect">
            <a:avLst/>
          </a:prstGeom>
          <a:noFill/>
          <a:ln w="9525">
            <a:noFill/>
            <a:miter lim="800000"/>
            <a:headEnd/>
            <a:tailEnd/>
          </a:ln>
        </p:spPr>
      </p:pic>
    </p:spTree>
    <p:extLst>
      <p:ext uri="{BB962C8B-B14F-4D97-AF65-F5344CB8AC3E}">
        <p14:creationId xmlns:p14="http://schemas.microsoft.com/office/powerpoint/2010/main" val="3830277145"/>
      </p:ext>
    </p:extLst>
  </p:cSld>
  <p:clrMapOvr>
    <a:masterClrMapping/>
  </p:clrMapOvr>
  <p:transition advTm="15000">
    <p:wedge/>
    <p:sndAc>
      <p:stSnd>
        <p:snd r:embed="rId2" name="applause.wav"/>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PPS  PERFORMANCE</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OFFICIAL  2015  TERM  ONE  PERFORMANCE</a:t>
            </a:r>
          </a:p>
          <a:p>
            <a:endParaRPr lang="en-US" dirty="0"/>
          </a:p>
          <a:p>
            <a:r>
              <a:rPr lang="en-US" sz="8800" dirty="0" smtClean="0"/>
              <a:t>66.9%</a:t>
            </a:r>
          </a:p>
          <a:p>
            <a:r>
              <a:rPr lang="en-US" sz="8800" dirty="0" smtClean="0"/>
              <a:t>TARGET:  70</a:t>
            </a:r>
          </a:p>
          <a:p>
            <a:r>
              <a:rPr lang="en-US" sz="8800" dirty="0" smtClean="0"/>
              <a:t>SHORTFALL: 3.1 %</a:t>
            </a:r>
          </a:p>
          <a:p>
            <a:r>
              <a:rPr lang="en-US" sz="8800" dirty="0" smtClean="0"/>
              <a:t>TERM  ONE  2014  WAS:  60.8</a:t>
            </a:r>
          </a:p>
          <a:p>
            <a:r>
              <a:rPr lang="en-US" sz="8800" dirty="0" smtClean="0"/>
              <a:t>AN  IMPROVEMENT  IS  NOTED  IS  THANKS  TO THE  TEAM.</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34</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463867"/>
            <a:ext cx="685800" cy="685800"/>
          </a:xfrm>
          <a:prstGeom prst="rect">
            <a:avLst/>
          </a:prstGeom>
          <a:noFill/>
          <a:ln w="9525">
            <a:noFill/>
            <a:miter lim="800000"/>
            <a:headEnd/>
            <a:tailEnd/>
          </a:ln>
        </p:spPr>
      </p:pic>
    </p:spTree>
    <p:extLst>
      <p:ext uri="{BB962C8B-B14F-4D97-AF65-F5344CB8AC3E}">
        <p14:creationId xmlns:p14="http://schemas.microsoft.com/office/powerpoint/2010/main" val="2095364357"/>
      </p:ext>
    </p:extLst>
  </p:cSld>
  <p:clrMapOvr>
    <a:masterClrMapping/>
  </p:clrMapOvr>
  <p:transition advTm="15000">
    <p:wedge/>
    <p:sndAc>
      <p:stSnd>
        <p:snd r:embed="rId2" name="applause.wav"/>
      </p:stSnd>
    </p:sndAc>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WAY  FORWARD </a:t>
            </a:r>
            <a:endParaRPr lang="en-ZA" dirty="0"/>
          </a:p>
        </p:txBody>
      </p:sp>
      <p:sp>
        <p:nvSpPr>
          <p:cNvPr id="3" name="Content Placeholder 2"/>
          <p:cNvSpPr>
            <a:spLocks noGrp="1"/>
          </p:cNvSpPr>
          <p:nvPr>
            <p:ph idx="1"/>
          </p:nvPr>
        </p:nvSpPr>
        <p:spPr/>
        <p:txBody>
          <a:bodyPr>
            <a:normAutofit lnSpcReduction="10000"/>
          </a:bodyPr>
          <a:lstStyle/>
          <a:p>
            <a:r>
              <a:rPr lang="en-ZA" dirty="0" smtClean="0"/>
              <a:t>CIP, ANAIP, APIP:  DRAWN  UP -  IMPLEMENTATION</a:t>
            </a:r>
          </a:p>
          <a:p>
            <a:r>
              <a:rPr lang="en-ZA" dirty="0" smtClean="0"/>
              <a:t>ACCOUNTING  SESSIONS  WITH THE PRINCIPAL</a:t>
            </a:r>
          </a:p>
          <a:p>
            <a:pPr>
              <a:buFontTx/>
              <a:buChar char="-"/>
            </a:pPr>
            <a:r>
              <a:rPr lang="en-ZA" dirty="0" smtClean="0"/>
              <a:t>Deputy  Principal</a:t>
            </a:r>
          </a:p>
          <a:p>
            <a:pPr>
              <a:buFontTx/>
              <a:buChar char="-"/>
            </a:pPr>
            <a:r>
              <a:rPr lang="en-ZA" dirty="0" smtClean="0"/>
              <a:t>HOD</a:t>
            </a:r>
          </a:p>
          <a:p>
            <a:pPr>
              <a:buFontTx/>
              <a:buChar char="-"/>
            </a:pPr>
            <a:r>
              <a:rPr lang="en-ZA" dirty="0" smtClean="0"/>
              <a:t>Grade  Coordinators</a:t>
            </a:r>
          </a:p>
          <a:p>
            <a:pPr>
              <a:buFontTx/>
              <a:buChar char="-"/>
            </a:pPr>
            <a:r>
              <a:rPr lang="en-ZA" dirty="0" smtClean="0"/>
              <a:t>Subject   Coordinators</a:t>
            </a:r>
          </a:p>
          <a:p>
            <a:pPr>
              <a:buFontTx/>
              <a:buChar char="-"/>
            </a:pPr>
            <a:r>
              <a:rPr lang="en-ZA" dirty="0" smtClean="0"/>
              <a:t>Subject  Teachers</a:t>
            </a:r>
            <a:endParaRPr lang="en-ZA"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35</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8E2243FD-8AC9-46C8-BB5C-D1D520F72D13}" type="datetime1">
              <a:rPr lang="en-US" smtClean="0"/>
              <a:pPr/>
              <a:t>2015/04/20</a:t>
            </a:fld>
            <a:endParaRPr lang="en-ZA"/>
          </a:p>
        </p:txBody>
      </p:sp>
      <p:pic>
        <p:nvPicPr>
          <p:cNvPr id="7" name="Picture 6"/>
          <p:cNvPicPr/>
          <p:nvPr/>
        </p:nvPicPr>
        <p:blipFill>
          <a:blip r:embed="rId3" cstate="print"/>
          <a:srcRect/>
          <a:stretch>
            <a:fillRect/>
          </a:stretch>
        </p:blipFill>
        <p:spPr bwMode="auto">
          <a:xfrm>
            <a:off x="785786"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452320" y="450727"/>
            <a:ext cx="685800" cy="685800"/>
          </a:xfrm>
          <a:prstGeom prst="rect">
            <a:avLst/>
          </a:prstGeom>
          <a:noFill/>
          <a:ln w="9525">
            <a:noFill/>
            <a:miter lim="800000"/>
            <a:headEnd/>
            <a:tailEnd/>
          </a:ln>
        </p:spPr>
      </p:pic>
    </p:spTree>
  </p:cSld>
  <p:clrMapOvr>
    <a:masterClrMapping/>
  </p:clrMapOvr>
  <p:transition spd="slow">
    <p:wipe dir="d"/>
    <p:sndAc>
      <p:stSnd>
        <p:snd r:embed="rId2" name="type.wav"/>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09" y="0"/>
            <a:ext cx="8215371" cy="714356"/>
          </a:xfrm>
        </p:spPr>
        <p:txBody>
          <a:bodyPr/>
          <a:lstStyle/>
          <a:p>
            <a:r>
              <a:rPr lang="en-ZA" sz="2000" dirty="0" smtClean="0"/>
              <a:t>PREDICTABILITY  FRAMEWORK</a:t>
            </a:r>
            <a:endParaRPr lang="en-ZA" sz="2000" dirty="0"/>
          </a:p>
        </p:txBody>
      </p:sp>
      <p:graphicFrame>
        <p:nvGraphicFramePr>
          <p:cNvPr id="4" name="Content Placeholder 3"/>
          <p:cNvGraphicFramePr>
            <a:graphicFrameLocks noGrp="1"/>
          </p:cNvGraphicFramePr>
          <p:nvPr>
            <p:ph idx="1"/>
          </p:nvPr>
        </p:nvGraphicFramePr>
        <p:xfrm>
          <a:off x="642910" y="857232"/>
          <a:ext cx="8215371" cy="5760720"/>
        </p:xfrm>
        <a:graphic>
          <a:graphicData uri="http://schemas.openxmlformats.org/drawingml/2006/table">
            <a:tbl>
              <a:tblPr firstRow="1" bandRow="1">
                <a:tableStyleId>{5C22544A-7EE6-4342-B048-85BDC9FD1C3A}</a:tableStyleId>
              </a:tblPr>
              <a:tblGrid>
                <a:gridCol w="2738457"/>
                <a:gridCol w="2738457"/>
                <a:gridCol w="2738457"/>
              </a:tblGrid>
              <a:tr h="343728">
                <a:tc>
                  <a:txBody>
                    <a:bodyPr/>
                    <a:lstStyle/>
                    <a:p>
                      <a:r>
                        <a:rPr lang="en-US" dirty="0" smtClean="0"/>
                        <a:t>Who?</a:t>
                      </a:r>
                      <a:endParaRPr lang="en-US" dirty="0"/>
                    </a:p>
                  </a:txBody>
                  <a:tcPr/>
                </a:tc>
                <a:tc>
                  <a:txBody>
                    <a:bodyPr/>
                    <a:lstStyle/>
                    <a:p>
                      <a:r>
                        <a:rPr lang="en-US" dirty="0" smtClean="0"/>
                        <a:t>What?</a:t>
                      </a:r>
                      <a:endParaRPr lang="en-US" dirty="0"/>
                    </a:p>
                  </a:txBody>
                  <a:tcPr/>
                </a:tc>
                <a:tc>
                  <a:txBody>
                    <a:bodyPr/>
                    <a:lstStyle/>
                    <a:p>
                      <a:r>
                        <a:rPr lang="en-US" dirty="0" smtClean="0"/>
                        <a:t>When? / Frequency</a:t>
                      </a:r>
                      <a:endParaRPr lang="en-US" dirty="0"/>
                    </a:p>
                  </a:txBody>
                  <a:tcPr/>
                </a:tc>
              </a:tr>
              <a:tr h="687456">
                <a:tc>
                  <a:txBody>
                    <a:bodyPr/>
                    <a:lstStyle/>
                    <a:p>
                      <a:r>
                        <a:rPr lang="en-US" sz="1400" dirty="0" smtClean="0"/>
                        <a:t>HOD</a:t>
                      </a:r>
                      <a:endParaRPr lang="en-US" sz="1400" dirty="0"/>
                    </a:p>
                  </a:txBody>
                  <a:tcPr/>
                </a:tc>
                <a:tc>
                  <a:txBody>
                    <a:bodyPr/>
                    <a:lstStyle/>
                    <a:p>
                      <a:r>
                        <a:rPr lang="en-US" sz="1400" dirty="0" smtClean="0"/>
                        <a:t>1. Check teacher preparedness to deliver lesson as per the syllabus / work schedule</a:t>
                      </a:r>
                      <a:endParaRPr lang="en-US" sz="1400" dirty="0"/>
                    </a:p>
                  </a:txBody>
                  <a:tcPr/>
                </a:tc>
                <a:tc>
                  <a:txBody>
                    <a:bodyPr/>
                    <a:lstStyle/>
                    <a:p>
                      <a:r>
                        <a:rPr lang="en-US" sz="1400" dirty="0" smtClean="0"/>
                        <a:t>Weekly</a:t>
                      </a:r>
                      <a:endParaRPr lang="en-US" sz="1400" dirty="0"/>
                    </a:p>
                  </a:txBody>
                  <a:tcPr/>
                </a:tc>
              </a:tr>
              <a:tr h="687456">
                <a:tc>
                  <a:txBody>
                    <a:bodyPr/>
                    <a:lstStyle/>
                    <a:p>
                      <a:endParaRPr lang="en-US" sz="1400" dirty="0"/>
                    </a:p>
                  </a:txBody>
                  <a:tcPr/>
                </a:tc>
                <a:tc>
                  <a:txBody>
                    <a:bodyPr/>
                    <a:lstStyle/>
                    <a:p>
                      <a:r>
                        <a:rPr lang="en-US" sz="1400" dirty="0" smtClean="0"/>
                        <a:t>2. Report on progress towards the syllabus  / work schedule in subjects being</a:t>
                      </a:r>
                      <a:r>
                        <a:rPr lang="en-US" sz="1400" baseline="0" dirty="0" smtClean="0"/>
                        <a:t> managed </a:t>
                      </a:r>
                      <a:endParaRPr lang="en-US" sz="1400" dirty="0"/>
                    </a:p>
                  </a:txBody>
                  <a:tcPr/>
                </a:tc>
                <a:tc>
                  <a:txBody>
                    <a:bodyPr/>
                    <a:lstStyle/>
                    <a:p>
                      <a:r>
                        <a:rPr lang="en-US" sz="1400" dirty="0" smtClean="0"/>
                        <a:t>Monthly to the DEP Principal</a:t>
                      </a:r>
                      <a:endParaRPr lang="en-US" sz="1400" dirty="0"/>
                    </a:p>
                  </a:txBody>
                  <a:tcPr/>
                </a:tc>
              </a:tr>
              <a:tr h="887964">
                <a:tc>
                  <a:txBody>
                    <a:bodyPr/>
                    <a:lstStyle/>
                    <a:p>
                      <a:endParaRPr lang="en-US" sz="1400" dirty="0"/>
                    </a:p>
                  </a:txBody>
                  <a:tcPr/>
                </a:tc>
                <a:tc>
                  <a:txBody>
                    <a:bodyPr/>
                    <a:lstStyle/>
                    <a:p>
                      <a:r>
                        <a:rPr lang="en-US" sz="1400" dirty="0" smtClean="0"/>
                        <a:t>3. Monitor implementation of subject assessment plans and track</a:t>
                      </a:r>
                      <a:r>
                        <a:rPr lang="en-US" sz="1400" baseline="0" dirty="0" smtClean="0"/>
                        <a:t> learner performance and ensure remediation </a:t>
                      </a:r>
                      <a:r>
                        <a:rPr lang="en-US" sz="1400" dirty="0" smtClean="0"/>
                        <a:t> </a:t>
                      </a:r>
                      <a:endParaRPr lang="en-US" sz="1400" dirty="0"/>
                    </a:p>
                  </a:txBody>
                  <a:tcPr/>
                </a:tc>
                <a:tc>
                  <a:txBody>
                    <a:bodyPr/>
                    <a:lstStyle/>
                    <a:p>
                      <a:r>
                        <a:rPr lang="en-US" sz="1400" dirty="0" smtClean="0"/>
                        <a:t>After each assessment  in subjects as per the school assessment plan</a:t>
                      </a:r>
                      <a:endParaRPr lang="en-US" sz="1400" dirty="0"/>
                    </a:p>
                  </a:txBody>
                  <a:tcPr/>
                </a:tc>
              </a:tr>
              <a:tr h="887964">
                <a:tc>
                  <a:txBody>
                    <a:bodyPr/>
                    <a:lstStyle/>
                    <a:p>
                      <a:endParaRPr lang="en-US" sz="1400" dirty="0"/>
                    </a:p>
                  </a:txBody>
                  <a:tcPr/>
                </a:tc>
                <a:tc>
                  <a:txBody>
                    <a:bodyPr/>
                    <a:lstStyle/>
                    <a:p>
                      <a:r>
                        <a:rPr lang="en-US" sz="1400" dirty="0" smtClean="0"/>
                        <a:t>4. Ensure internal moderation of assessment </a:t>
                      </a:r>
                      <a:endParaRPr lang="en-US" sz="1400" dirty="0"/>
                    </a:p>
                  </a:txBody>
                  <a:tcPr/>
                </a:tc>
                <a:tc>
                  <a:txBody>
                    <a:bodyPr/>
                    <a:lstStyle/>
                    <a:p>
                      <a:r>
                        <a:rPr lang="en-US" sz="1400" dirty="0" smtClean="0"/>
                        <a:t>Moderate assessment before assessment is administered and after marking a sample of learner work moderated</a:t>
                      </a:r>
                      <a:endParaRPr lang="en-US" sz="1400" dirty="0"/>
                    </a:p>
                  </a:txBody>
                  <a:tcPr/>
                </a:tc>
              </a:tr>
              <a:tr h="1088472">
                <a:tc>
                  <a:txBody>
                    <a:bodyPr/>
                    <a:lstStyle/>
                    <a:p>
                      <a:endParaRPr lang="en-US" sz="1400"/>
                    </a:p>
                  </a:txBody>
                  <a:tcPr/>
                </a:tc>
                <a:tc>
                  <a:txBody>
                    <a:bodyPr/>
                    <a:lstStyle/>
                    <a:p>
                      <a:r>
                        <a:rPr lang="en-US" sz="1400" dirty="0" smtClean="0"/>
                        <a:t>5. Monitor a sample of learner workbooks</a:t>
                      </a:r>
                      <a:r>
                        <a:rPr lang="en-US" sz="1400" baseline="0" dirty="0" smtClean="0"/>
                        <a:t> and homework to validate  against  syllabus / works schedule  completion</a:t>
                      </a:r>
                      <a:r>
                        <a:rPr lang="en-US" sz="1400" dirty="0" smtClean="0"/>
                        <a:t> in subjects in all grades</a:t>
                      </a:r>
                      <a:r>
                        <a:rPr lang="en-US" sz="1400" baseline="0" dirty="0" smtClean="0"/>
                        <a:t> </a:t>
                      </a:r>
                      <a:endParaRPr lang="en-US" sz="1400" dirty="0"/>
                    </a:p>
                  </a:txBody>
                  <a:tcPr/>
                </a:tc>
                <a:tc>
                  <a:txBody>
                    <a:bodyPr/>
                    <a:lstStyle/>
                    <a:p>
                      <a:r>
                        <a:rPr lang="en-US" sz="1400" dirty="0" smtClean="0"/>
                        <a:t>Rotate fortnightly between subjects being supervised – all subjects and grades to be monitored</a:t>
                      </a:r>
                      <a:r>
                        <a:rPr lang="en-US" sz="1400" baseline="0" dirty="0" smtClean="0"/>
                        <a:t> in a month. </a:t>
                      </a:r>
                      <a:endParaRPr lang="en-US" sz="1400" dirty="0"/>
                    </a:p>
                  </a:txBody>
                  <a:tcPr/>
                </a:tc>
              </a:tr>
              <a:tr h="486948">
                <a:tc>
                  <a:txBody>
                    <a:bodyPr/>
                    <a:lstStyle/>
                    <a:p>
                      <a:endParaRPr lang="en-US" sz="1400" dirty="0"/>
                    </a:p>
                  </a:txBody>
                  <a:tcPr/>
                </a:tc>
                <a:tc>
                  <a:txBody>
                    <a:bodyPr/>
                    <a:lstStyle/>
                    <a:p>
                      <a:r>
                        <a:rPr lang="en-US" sz="1400" dirty="0" smtClean="0"/>
                        <a:t>6.</a:t>
                      </a:r>
                      <a:r>
                        <a:rPr lang="en-US" sz="1400" baseline="0" dirty="0" smtClean="0"/>
                        <a:t> Conduct Subject meetings – to provide direction to teachers </a:t>
                      </a:r>
                      <a:endParaRPr lang="en-US" sz="1400" dirty="0"/>
                    </a:p>
                  </a:txBody>
                  <a:tcPr/>
                </a:tc>
                <a:tc>
                  <a:txBody>
                    <a:bodyPr/>
                    <a:lstStyle/>
                    <a:p>
                      <a:r>
                        <a:rPr lang="en-US" sz="1400" dirty="0" smtClean="0"/>
                        <a:t>Twice a term – to be formally conducted and minutes recorded. </a:t>
                      </a:r>
                      <a:endParaRPr lang="en-US" sz="1400" dirty="0"/>
                    </a:p>
                  </a:txBody>
                  <a:tcPr/>
                </a:tc>
              </a:tr>
              <a:tr h="343728">
                <a:tc>
                  <a:txBody>
                    <a:bodyPr/>
                    <a:lstStyle/>
                    <a:p>
                      <a:endParaRPr lang="en-ZA" dirty="0"/>
                    </a:p>
                  </a:txBody>
                  <a:tcPr/>
                </a:tc>
                <a:tc>
                  <a:txBody>
                    <a:bodyPr/>
                    <a:lstStyle/>
                    <a:p>
                      <a:endParaRPr lang="en-ZA"/>
                    </a:p>
                  </a:txBody>
                  <a:tcPr/>
                </a:tc>
                <a:tc>
                  <a:txBody>
                    <a:bodyPr/>
                    <a:lstStyle/>
                    <a:p>
                      <a:endParaRPr lang="en-ZA"/>
                    </a:p>
                  </a:txBody>
                  <a:tcPr/>
                </a:tc>
              </a:tr>
            </a:tbl>
          </a:graphicData>
        </a:graphic>
      </p:graphicFrame>
      <p:sp>
        <p:nvSpPr>
          <p:cNvPr id="5" name="Slide Number Placeholder 4"/>
          <p:cNvSpPr>
            <a:spLocks noGrp="1"/>
          </p:cNvSpPr>
          <p:nvPr>
            <p:ph type="sldNum" sz="quarter" idx="12"/>
          </p:nvPr>
        </p:nvSpPr>
        <p:spPr/>
        <p:txBody>
          <a:bodyPr/>
          <a:lstStyle/>
          <a:p>
            <a:fld id="{DFA184DC-9B2F-4D05-A35C-F0CF02FC88B6}" type="slidenum">
              <a:rPr lang="en-ZA" smtClean="0"/>
              <a:pPr/>
              <a:t>36</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Date Placeholder 6"/>
          <p:cNvSpPr>
            <a:spLocks noGrp="1"/>
          </p:cNvSpPr>
          <p:nvPr>
            <p:ph type="dt" sz="half" idx="10"/>
          </p:nvPr>
        </p:nvSpPr>
        <p:spPr/>
        <p:txBody>
          <a:bodyPr/>
          <a:lstStyle/>
          <a:p>
            <a:fld id="{B36FCD7B-A68A-4993-8DE9-F35C14901102}" type="datetime1">
              <a:rPr lang="en-US" smtClean="0"/>
              <a:pPr/>
              <a:t>2015/04/20</a:t>
            </a:fld>
            <a:endParaRPr lang="en-ZA"/>
          </a:p>
        </p:txBody>
      </p:sp>
      <p:pic>
        <p:nvPicPr>
          <p:cNvPr id="8" name="Picture 7"/>
          <p:cNvPicPr/>
          <p:nvPr/>
        </p:nvPicPr>
        <p:blipFill>
          <a:blip r:embed="rId3" cstate="print"/>
          <a:srcRect/>
          <a:stretch>
            <a:fillRect/>
          </a:stretch>
        </p:blipFill>
        <p:spPr bwMode="auto">
          <a:xfrm>
            <a:off x="1214414" y="142852"/>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7578820" y="85704"/>
            <a:ext cx="685800" cy="685800"/>
          </a:xfrm>
          <a:prstGeom prst="rect">
            <a:avLst/>
          </a:prstGeom>
          <a:noFill/>
          <a:ln w="9525">
            <a:noFill/>
            <a:miter lim="800000"/>
            <a:headEnd/>
            <a:tailEnd/>
          </a:ln>
        </p:spPr>
      </p:pic>
    </p:spTree>
  </p:cSld>
  <p:clrMapOvr>
    <a:masterClrMapping/>
  </p:clrMapOvr>
  <p:transition spd="slow">
    <p:wipe dir="u"/>
    <p:sndAc>
      <p:stSnd>
        <p:snd r:embed="rId2" name="voltage.wav"/>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1600" dirty="0" smtClean="0"/>
              <a:t>THE DEPUTY PRINCIPAL @ PPS</a:t>
            </a:r>
            <a:endParaRPr lang="en-ZA" sz="1600" dirty="0"/>
          </a:p>
        </p:txBody>
      </p:sp>
      <p:graphicFrame>
        <p:nvGraphicFramePr>
          <p:cNvPr id="4" name="Content Placeholder 3"/>
          <p:cNvGraphicFramePr>
            <a:graphicFrameLocks noGrp="1"/>
          </p:cNvGraphicFramePr>
          <p:nvPr>
            <p:ph idx="1"/>
          </p:nvPr>
        </p:nvGraphicFramePr>
        <p:xfrm>
          <a:off x="457200" y="1600200"/>
          <a:ext cx="8229600" cy="46583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1300" dirty="0" smtClean="0"/>
                        <a:t>Who?</a:t>
                      </a:r>
                      <a:endParaRPr lang="en-US" sz="1300" dirty="0"/>
                    </a:p>
                  </a:txBody>
                  <a:tcPr/>
                </a:tc>
                <a:tc>
                  <a:txBody>
                    <a:bodyPr/>
                    <a:lstStyle/>
                    <a:p>
                      <a:r>
                        <a:rPr lang="en-US" sz="1300" dirty="0" smtClean="0"/>
                        <a:t>What?</a:t>
                      </a:r>
                      <a:endParaRPr lang="en-US" sz="1300" dirty="0"/>
                    </a:p>
                  </a:txBody>
                  <a:tcPr/>
                </a:tc>
                <a:tc>
                  <a:txBody>
                    <a:bodyPr/>
                    <a:lstStyle/>
                    <a:p>
                      <a:r>
                        <a:rPr lang="en-US" sz="1300" dirty="0" smtClean="0"/>
                        <a:t>When? / Frequency</a:t>
                      </a:r>
                      <a:endParaRPr lang="en-US" sz="1300" dirty="0"/>
                    </a:p>
                  </a:txBody>
                  <a:tcPr/>
                </a:tc>
              </a:tr>
              <a:tr h="370840">
                <a:tc>
                  <a:txBody>
                    <a:bodyPr/>
                    <a:lstStyle/>
                    <a:p>
                      <a:r>
                        <a:rPr lang="en-US" sz="1300" dirty="0" smtClean="0"/>
                        <a:t>Deputy Principal</a:t>
                      </a:r>
                      <a:endParaRPr lang="en-US" sz="1300" dirty="0"/>
                    </a:p>
                  </a:txBody>
                  <a:tcPr/>
                </a:tc>
                <a:tc>
                  <a:txBody>
                    <a:bodyPr/>
                    <a:lstStyle/>
                    <a:p>
                      <a:r>
                        <a:rPr lang="en-US" sz="1300" dirty="0" smtClean="0"/>
                        <a:t>1. Check HOD”s monitoring of teacher preparedness to deliver lesson as per the syllabus / work schedule</a:t>
                      </a:r>
                      <a:endParaRPr lang="en-US" sz="1300" dirty="0"/>
                    </a:p>
                  </a:txBody>
                  <a:tcPr/>
                </a:tc>
                <a:tc>
                  <a:txBody>
                    <a:bodyPr/>
                    <a:lstStyle/>
                    <a:p>
                      <a:r>
                        <a:rPr lang="en-US" sz="1300" dirty="0" smtClean="0"/>
                        <a:t>Fortnightly.</a:t>
                      </a:r>
                      <a:endParaRPr lang="en-US" sz="1300" dirty="0"/>
                    </a:p>
                  </a:txBody>
                  <a:tcPr/>
                </a:tc>
              </a:tr>
              <a:tr h="370840">
                <a:tc>
                  <a:txBody>
                    <a:bodyPr/>
                    <a:lstStyle/>
                    <a:p>
                      <a:endParaRPr lang="en-US" sz="1300" dirty="0"/>
                    </a:p>
                  </a:txBody>
                  <a:tcPr/>
                </a:tc>
                <a:tc>
                  <a:txBody>
                    <a:bodyPr/>
                    <a:lstStyle/>
                    <a:p>
                      <a:r>
                        <a:rPr lang="en-US" sz="1300" dirty="0" smtClean="0"/>
                        <a:t>2. Report on progress towards the syllabus  / work schedule in subjects being</a:t>
                      </a:r>
                      <a:r>
                        <a:rPr lang="en-US" sz="1300" baseline="0" dirty="0" smtClean="0"/>
                        <a:t> managed </a:t>
                      </a:r>
                      <a:endParaRPr lang="en-US" sz="1300" dirty="0"/>
                    </a:p>
                  </a:txBody>
                  <a:tcPr/>
                </a:tc>
                <a:tc>
                  <a:txBody>
                    <a:bodyPr/>
                    <a:lstStyle/>
                    <a:p>
                      <a:r>
                        <a:rPr lang="en-US" sz="1300" dirty="0" smtClean="0"/>
                        <a:t>Summary report on all subjects and all grades  to the Principal - monthly</a:t>
                      </a:r>
                      <a:endParaRPr lang="en-US" sz="1300" dirty="0"/>
                    </a:p>
                  </a:txBody>
                  <a:tcPr/>
                </a:tc>
              </a:tr>
              <a:tr h="370840">
                <a:tc>
                  <a:txBody>
                    <a:bodyPr/>
                    <a:lstStyle/>
                    <a:p>
                      <a:endParaRPr lang="en-US" sz="1300"/>
                    </a:p>
                  </a:txBody>
                  <a:tcPr/>
                </a:tc>
                <a:tc>
                  <a:txBody>
                    <a:bodyPr/>
                    <a:lstStyle/>
                    <a:p>
                      <a:r>
                        <a:rPr lang="en-US" sz="1300" dirty="0" smtClean="0"/>
                        <a:t>3. Monitor implementation of school assessment plans  , internal moderation and track</a:t>
                      </a:r>
                      <a:r>
                        <a:rPr lang="en-US" sz="1300" baseline="0" dirty="0" smtClean="0"/>
                        <a:t> learner performance and ensure remediation </a:t>
                      </a:r>
                      <a:r>
                        <a:rPr lang="en-US" sz="1300" dirty="0" smtClean="0"/>
                        <a:t> </a:t>
                      </a:r>
                      <a:endParaRPr lang="en-US" sz="1300" dirty="0"/>
                    </a:p>
                  </a:txBody>
                  <a:tcPr/>
                </a:tc>
                <a:tc>
                  <a:txBody>
                    <a:bodyPr/>
                    <a:lstStyle/>
                    <a:p>
                      <a:r>
                        <a:rPr lang="en-US" sz="1300" dirty="0" smtClean="0"/>
                        <a:t>Summary report</a:t>
                      </a:r>
                      <a:r>
                        <a:rPr lang="en-US" sz="1300" baseline="0" dirty="0" smtClean="0"/>
                        <a:t> against the </a:t>
                      </a:r>
                      <a:r>
                        <a:rPr lang="en-US" sz="1300" dirty="0" smtClean="0"/>
                        <a:t>school assessment plan </a:t>
                      </a:r>
                      <a:r>
                        <a:rPr lang="en-US" sz="1300" baseline="0" dirty="0" smtClean="0"/>
                        <a:t>on all subjects and all grades   - Monthly</a:t>
                      </a:r>
                      <a:endParaRPr lang="en-US" sz="1300" dirty="0"/>
                    </a:p>
                  </a:txBody>
                  <a:tcPr/>
                </a:tc>
              </a:tr>
              <a:tr h="370840">
                <a:tc>
                  <a:txBody>
                    <a:bodyPr/>
                    <a:lstStyle/>
                    <a:p>
                      <a:endParaRPr lang="en-US" sz="1300" dirty="0"/>
                    </a:p>
                  </a:txBody>
                  <a:tcPr/>
                </a:tc>
                <a:tc>
                  <a:txBody>
                    <a:bodyPr/>
                    <a:lstStyle/>
                    <a:p>
                      <a:r>
                        <a:rPr lang="en-US" sz="1300" dirty="0" smtClean="0"/>
                        <a:t>4. Plan interventions for each subject</a:t>
                      </a:r>
                      <a:r>
                        <a:rPr lang="en-US" sz="1300" baseline="0" dirty="0" smtClean="0"/>
                        <a:t> based on learner performance and syllabus completion. </a:t>
                      </a:r>
                      <a:r>
                        <a:rPr lang="en-US" sz="1300" dirty="0" smtClean="0"/>
                        <a:t> </a:t>
                      </a:r>
                      <a:endParaRPr lang="en-US" sz="1300" dirty="0"/>
                    </a:p>
                  </a:txBody>
                  <a:tcPr/>
                </a:tc>
                <a:tc>
                  <a:txBody>
                    <a:bodyPr/>
                    <a:lstStyle/>
                    <a:p>
                      <a:r>
                        <a:rPr lang="en-US" sz="1300" dirty="0" smtClean="0"/>
                        <a:t>Report on implementation of interventions</a:t>
                      </a:r>
                      <a:r>
                        <a:rPr lang="en-US" sz="1300" baseline="0" dirty="0" smtClean="0"/>
                        <a:t> plans </a:t>
                      </a:r>
                      <a:r>
                        <a:rPr lang="en-US" sz="1300" dirty="0" smtClean="0"/>
                        <a:t>to principal monthly</a:t>
                      </a:r>
                      <a:endParaRPr lang="en-US" sz="1300" dirty="0"/>
                    </a:p>
                  </a:txBody>
                  <a:tcPr/>
                </a:tc>
              </a:tr>
              <a:tr h="370840">
                <a:tc>
                  <a:txBody>
                    <a:bodyPr/>
                    <a:lstStyle/>
                    <a:p>
                      <a:endParaRPr lang="en-US" sz="1300"/>
                    </a:p>
                  </a:txBody>
                  <a:tcPr/>
                </a:tc>
                <a:tc>
                  <a:txBody>
                    <a:bodyPr/>
                    <a:lstStyle/>
                    <a:p>
                      <a:r>
                        <a:rPr lang="en-US" sz="1300" dirty="0" smtClean="0"/>
                        <a:t>5. Request Subject support from district officials   </a:t>
                      </a:r>
                      <a:endParaRPr lang="en-US" sz="1300" dirty="0"/>
                    </a:p>
                  </a:txBody>
                  <a:tcPr/>
                </a:tc>
                <a:tc>
                  <a:txBody>
                    <a:bodyPr/>
                    <a:lstStyle/>
                    <a:p>
                      <a:r>
                        <a:rPr lang="en-US" sz="1300" dirty="0" smtClean="0"/>
                        <a:t>To principal based on needs</a:t>
                      </a:r>
                      <a:endParaRPr lang="en-US" sz="1300" dirty="0"/>
                    </a:p>
                  </a:txBody>
                  <a:tcPr/>
                </a:tc>
              </a:tr>
              <a:tr h="370840">
                <a:tc>
                  <a:txBody>
                    <a:bodyPr/>
                    <a:lstStyle/>
                    <a:p>
                      <a:endParaRPr lang="en-US" sz="1300"/>
                    </a:p>
                  </a:txBody>
                  <a:tcPr/>
                </a:tc>
                <a:tc>
                  <a:txBody>
                    <a:bodyPr/>
                    <a:lstStyle/>
                    <a:p>
                      <a:r>
                        <a:rPr lang="en-US" sz="1300" dirty="0" smtClean="0"/>
                        <a:t>6.</a:t>
                      </a:r>
                      <a:r>
                        <a:rPr lang="en-US" sz="1300" baseline="0" dirty="0" smtClean="0"/>
                        <a:t> Conduct meetings with HOD’s  – to provide direction  </a:t>
                      </a:r>
                      <a:endParaRPr lang="en-US" sz="1300" dirty="0"/>
                    </a:p>
                  </a:txBody>
                  <a:tcPr/>
                </a:tc>
                <a:tc>
                  <a:txBody>
                    <a:bodyPr/>
                    <a:lstStyle/>
                    <a:p>
                      <a:r>
                        <a:rPr lang="en-US" sz="1300" dirty="0" smtClean="0"/>
                        <a:t>Twice a term – to be formally conducted and minutes recorded. </a:t>
                      </a:r>
                      <a:endParaRPr lang="en-US" sz="1300" dirty="0"/>
                    </a:p>
                  </a:txBody>
                  <a:tcPr/>
                </a:tc>
              </a:tr>
              <a:tr h="370840">
                <a:tc>
                  <a:txBody>
                    <a:bodyPr/>
                    <a:lstStyle/>
                    <a:p>
                      <a:endParaRPr lang="en-ZA" sz="1300"/>
                    </a:p>
                  </a:txBody>
                  <a:tcPr/>
                </a:tc>
                <a:tc>
                  <a:txBody>
                    <a:bodyPr/>
                    <a:lstStyle/>
                    <a:p>
                      <a:endParaRPr lang="en-ZA" sz="1300"/>
                    </a:p>
                  </a:txBody>
                  <a:tcPr/>
                </a:tc>
                <a:tc>
                  <a:txBody>
                    <a:bodyPr/>
                    <a:lstStyle/>
                    <a:p>
                      <a:endParaRPr lang="en-ZA" sz="1300" dirty="0"/>
                    </a:p>
                  </a:txBody>
                  <a:tcPr/>
                </a:tc>
              </a:tr>
            </a:tbl>
          </a:graphicData>
        </a:graphic>
      </p:graphicFrame>
      <p:sp>
        <p:nvSpPr>
          <p:cNvPr id="5" name="Slide Number Placeholder 4"/>
          <p:cNvSpPr>
            <a:spLocks noGrp="1"/>
          </p:cNvSpPr>
          <p:nvPr>
            <p:ph type="sldNum" sz="quarter" idx="12"/>
          </p:nvPr>
        </p:nvSpPr>
        <p:spPr/>
        <p:txBody>
          <a:bodyPr/>
          <a:lstStyle/>
          <a:p>
            <a:fld id="{DFA184DC-9B2F-4D05-A35C-F0CF02FC88B6}" type="slidenum">
              <a:rPr lang="en-ZA" smtClean="0"/>
              <a:pPr/>
              <a:t>37</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Date Placeholder 6"/>
          <p:cNvSpPr>
            <a:spLocks noGrp="1"/>
          </p:cNvSpPr>
          <p:nvPr>
            <p:ph type="dt" sz="half" idx="10"/>
          </p:nvPr>
        </p:nvSpPr>
        <p:spPr/>
        <p:txBody>
          <a:bodyPr/>
          <a:lstStyle/>
          <a:p>
            <a:fld id="{E3F0B8F1-6148-4709-BB7C-0E51EF98A2EF}" type="datetime1">
              <a:rPr lang="en-US" smtClean="0"/>
              <a:pPr/>
              <a:t>2015/04/20</a:t>
            </a:fld>
            <a:endParaRPr lang="en-ZA"/>
          </a:p>
        </p:txBody>
      </p:sp>
      <p:pic>
        <p:nvPicPr>
          <p:cNvPr id="8" name="Picture 7"/>
          <p:cNvPicPr/>
          <p:nvPr/>
        </p:nvPicPr>
        <p:blipFill>
          <a:blip r:embed="rId3" cstate="print"/>
          <a:srcRect/>
          <a:stretch>
            <a:fillRect/>
          </a:stretch>
        </p:blipFill>
        <p:spPr bwMode="auto">
          <a:xfrm>
            <a:off x="714348" y="357166"/>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7380312" y="357595"/>
            <a:ext cx="685800" cy="685800"/>
          </a:xfrm>
          <a:prstGeom prst="rect">
            <a:avLst/>
          </a:prstGeom>
          <a:noFill/>
          <a:ln w="9525">
            <a:noFill/>
            <a:miter lim="800000"/>
            <a:headEnd/>
            <a:tailEnd/>
          </a:ln>
        </p:spPr>
      </p:pic>
    </p:spTree>
  </p:cSld>
  <p:clrMapOvr>
    <a:masterClrMapping/>
  </p:clrMapOvr>
  <p:transition spd="slow">
    <p:dissolve/>
    <p:sndAc>
      <p:stSnd>
        <p:snd r:embed="rId2" name="whoosh.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1800" dirty="0" smtClean="0"/>
              <a:t>The  Principal @ PPS</a:t>
            </a:r>
            <a:endParaRPr lang="en-ZA"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01802135"/>
              </p:ext>
            </p:extLst>
          </p:nvPr>
        </p:nvGraphicFramePr>
        <p:xfrm>
          <a:off x="457200" y="1600200"/>
          <a:ext cx="8229600" cy="43992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US" sz="1200" dirty="0" smtClean="0"/>
                        <a:t>Who?</a:t>
                      </a:r>
                      <a:endParaRPr lang="en-US" sz="1200" dirty="0"/>
                    </a:p>
                  </a:txBody>
                  <a:tcPr/>
                </a:tc>
                <a:tc>
                  <a:txBody>
                    <a:bodyPr/>
                    <a:lstStyle/>
                    <a:p>
                      <a:r>
                        <a:rPr lang="en-US" sz="1200" dirty="0" smtClean="0"/>
                        <a:t>What?</a:t>
                      </a:r>
                      <a:endParaRPr lang="en-US" sz="1200" dirty="0"/>
                    </a:p>
                  </a:txBody>
                  <a:tcPr/>
                </a:tc>
                <a:tc>
                  <a:txBody>
                    <a:bodyPr/>
                    <a:lstStyle/>
                    <a:p>
                      <a:r>
                        <a:rPr lang="en-US" sz="1200" dirty="0" smtClean="0"/>
                        <a:t>When? / Frequency</a:t>
                      </a:r>
                      <a:endParaRPr lang="en-US" sz="1200" dirty="0"/>
                    </a:p>
                  </a:txBody>
                  <a:tcPr/>
                </a:tc>
              </a:tr>
              <a:tr h="370840">
                <a:tc>
                  <a:txBody>
                    <a:bodyPr/>
                    <a:lstStyle/>
                    <a:p>
                      <a:r>
                        <a:rPr lang="en-US" sz="1200" dirty="0" smtClean="0"/>
                        <a:t>Principal</a:t>
                      </a:r>
                      <a:endParaRPr lang="en-US" sz="1200" dirty="0"/>
                    </a:p>
                  </a:txBody>
                  <a:tcPr/>
                </a:tc>
                <a:tc>
                  <a:txBody>
                    <a:bodyPr/>
                    <a:lstStyle/>
                    <a:p>
                      <a:r>
                        <a:rPr lang="en-US" sz="1200" dirty="0" smtClean="0"/>
                        <a:t>1. Check Deputy</a:t>
                      </a:r>
                      <a:r>
                        <a:rPr lang="en-US" sz="1200" baseline="0" dirty="0" smtClean="0"/>
                        <a:t> principal </a:t>
                      </a:r>
                      <a:r>
                        <a:rPr lang="en-US" sz="1200" dirty="0" smtClean="0"/>
                        <a:t> monitoring of  syllabus / work schedule and implementation of school assessment plans for all grades and subjects .</a:t>
                      </a:r>
                      <a:endParaRPr lang="en-US" sz="1200" dirty="0"/>
                    </a:p>
                  </a:txBody>
                  <a:tcPr/>
                </a:tc>
                <a:tc>
                  <a:txBody>
                    <a:bodyPr/>
                    <a:lstStyle/>
                    <a:p>
                      <a:r>
                        <a:rPr lang="en-US" sz="1200" dirty="0" smtClean="0"/>
                        <a:t>Monthly –  summary report to Cluster</a:t>
                      </a:r>
                      <a:r>
                        <a:rPr lang="en-US" sz="1200" baseline="0" dirty="0" smtClean="0"/>
                        <a:t> leader</a:t>
                      </a:r>
                      <a:r>
                        <a:rPr lang="en-US" sz="1200" dirty="0" smtClean="0"/>
                        <a:t> – report to also include report on teacher and learner attendance. </a:t>
                      </a:r>
                      <a:endParaRPr lang="en-US" sz="1200" dirty="0"/>
                    </a:p>
                  </a:txBody>
                  <a:tcPr/>
                </a:tc>
              </a:tr>
              <a:tr h="370840">
                <a:tc>
                  <a:txBody>
                    <a:bodyPr/>
                    <a:lstStyle/>
                    <a:p>
                      <a:endParaRPr lang="en-US" sz="1200" dirty="0"/>
                    </a:p>
                  </a:txBody>
                  <a:tcPr/>
                </a:tc>
                <a:tc>
                  <a:txBody>
                    <a:bodyPr/>
                    <a:lstStyle/>
                    <a:p>
                      <a:r>
                        <a:rPr lang="en-US" sz="1200" dirty="0" smtClean="0"/>
                        <a:t>2.  Monitor  and provide support for implementation of interventions  planned to enhance learner performance in all grades</a:t>
                      </a:r>
                      <a:r>
                        <a:rPr lang="en-US" sz="1200" baseline="0" dirty="0" smtClean="0"/>
                        <a:t>. </a:t>
                      </a:r>
                      <a:r>
                        <a:rPr lang="en-US" sz="1200" dirty="0" smtClean="0"/>
                        <a:t> </a:t>
                      </a:r>
                      <a:endParaRPr lang="en-US" sz="1200" dirty="0"/>
                    </a:p>
                  </a:txBody>
                  <a:tcPr/>
                </a:tc>
                <a:tc>
                  <a:txBody>
                    <a:bodyPr/>
                    <a:lstStyle/>
                    <a:p>
                      <a:r>
                        <a:rPr lang="en-US" sz="1200" dirty="0" smtClean="0"/>
                        <a:t>Report on implementation and impact of interventions</a:t>
                      </a:r>
                      <a:r>
                        <a:rPr lang="en-US" sz="1200" baseline="0" dirty="0" smtClean="0"/>
                        <a:t> plans </a:t>
                      </a:r>
                      <a:r>
                        <a:rPr lang="en-US" sz="1200" dirty="0" smtClean="0"/>
                        <a:t>to Cluster</a:t>
                      </a:r>
                      <a:r>
                        <a:rPr lang="en-US" sz="1200" baseline="0" dirty="0" smtClean="0"/>
                        <a:t> leader</a:t>
                      </a:r>
                      <a:r>
                        <a:rPr lang="en-US" sz="1200" dirty="0" smtClean="0"/>
                        <a:t>’s quarterly</a:t>
                      </a:r>
                      <a:endParaRPr lang="en-US" sz="1200" dirty="0"/>
                    </a:p>
                  </a:txBody>
                  <a:tcPr/>
                </a:tc>
              </a:tr>
              <a:tr h="370840">
                <a:tc>
                  <a:txBody>
                    <a:bodyPr/>
                    <a:lstStyle/>
                    <a:p>
                      <a:endParaRPr lang="en-US" sz="1200"/>
                    </a:p>
                  </a:txBody>
                  <a:tcPr/>
                </a:tc>
                <a:tc>
                  <a:txBody>
                    <a:bodyPr/>
                    <a:lstStyle/>
                    <a:p>
                      <a:r>
                        <a:rPr lang="en-US" sz="1200" dirty="0" smtClean="0"/>
                        <a:t>Set and advocate Subject targets and monitor achievement against the targets </a:t>
                      </a:r>
                      <a:endParaRPr lang="en-US" sz="1200" dirty="0"/>
                    </a:p>
                  </a:txBody>
                  <a:tcPr/>
                </a:tc>
                <a:tc>
                  <a:txBody>
                    <a:bodyPr/>
                    <a:lstStyle/>
                    <a:p>
                      <a:r>
                        <a:rPr lang="en-US" sz="1200" dirty="0" smtClean="0"/>
                        <a:t>Report on progress towards the targets quarterly to Cluster</a:t>
                      </a:r>
                      <a:r>
                        <a:rPr lang="en-US" sz="1200" baseline="0" dirty="0" smtClean="0"/>
                        <a:t> leader</a:t>
                      </a:r>
                      <a:endParaRPr lang="en-US" sz="1200" dirty="0"/>
                    </a:p>
                  </a:txBody>
                  <a:tcPr/>
                </a:tc>
              </a:tr>
              <a:tr h="370840">
                <a:tc>
                  <a:txBody>
                    <a:bodyPr/>
                    <a:lstStyle/>
                    <a:p>
                      <a:endParaRPr lang="en-US" sz="1200" dirty="0"/>
                    </a:p>
                  </a:txBody>
                  <a:tcPr/>
                </a:tc>
                <a:tc>
                  <a:txBody>
                    <a:bodyPr/>
                    <a:lstStyle/>
                    <a:p>
                      <a:r>
                        <a:rPr lang="en-US" sz="1200" dirty="0" smtClean="0"/>
                        <a:t>3. Request Subject support from district officials   to</a:t>
                      </a:r>
                      <a:r>
                        <a:rPr lang="en-US" sz="1200" baseline="0" dirty="0" smtClean="0"/>
                        <a:t> </a:t>
                      </a:r>
                      <a:r>
                        <a:rPr lang="en-US" sz="1200" dirty="0" smtClean="0"/>
                        <a:t>Cluster</a:t>
                      </a:r>
                      <a:r>
                        <a:rPr lang="en-US" sz="1200" baseline="0" dirty="0" smtClean="0"/>
                        <a:t> leader</a:t>
                      </a:r>
                      <a:endParaRPr lang="en-US" sz="1200" dirty="0"/>
                    </a:p>
                  </a:txBody>
                  <a:tcPr/>
                </a:tc>
                <a:tc>
                  <a:txBody>
                    <a:bodyPr/>
                    <a:lstStyle/>
                    <a:p>
                      <a:r>
                        <a:rPr lang="en-US" sz="1200" dirty="0" smtClean="0"/>
                        <a:t>To  Cluster</a:t>
                      </a:r>
                      <a:r>
                        <a:rPr lang="en-US" sz="1200" baseline="0" dirty="0" smtClean="0"/>
                        <a:t> leader</a:t>
                      </a:r>
                      <a:r>
                        <a:rPr lang="en-US" sz="1200" dirty="0" smtClean="0"/>
                        <a:t> based on needs</a:t>
                      </a:r>
                      <a:endParaRPr lang="en-US" sz="1200" dirty="0"/>
                    </a:p>
                  </a:txBody>
                  <a:tcPr/>
                </a:tc>
              </a:tr>
              <a:tr h="370840">
                <a:tc>
                  <a:txBody>
                    <a:bodyPr/>
                    <a:lstStyle/>
                    <a:p>
                      <a:endParaRPr lang="en-US" sz="1200"/>
                    </a:p>
                  </a:txBody>
                  <a:tcPr/>
                </a:tc>
                <a:tc>
                  <a:txBody>
                    <a:bodyPr/>
                    <a:lstStyle/>
                    <a:p>
                      <a:r>
                        <a:rPr lang="en-US" sz="1200" dirty="0" smtClean="0"/>
                        <a:t>4.</a:t>
                      </a:r>
                      <a:r>
                        <a:rPr lang="en-US" sz="1200" baseline="0" dirty="0" smtClean="0"/>
                        <a:t> Conduct meetings with SMT   – to provide direction  </a:t>
                      </a:r>
                      <a:endParaRPr lang="en-US" sz="1200" dirty="0"/>
                    </a:p>
                  </a:txBody>
                  <a:tcPr/>
                </a:tc>
                <a:tc>
                  <a:txBody>
                    <a:bodyPr/>
                    <a:lstStyle/>
                    <a:p>
                      <a:r>
                        <a:rPr lang="en-US" sz="1200" dirty="0" smtClean="0"/>
                        <a:t>Twice a term – to be formally conducted and minutes recorded. </a:t>
                      </a:r>
                      <a:endParaRPr lang="en-US" sz="1200" dirty="0"/>
                    </a:p>
                  </a:txBody>
                  <a:tcPr/>
                </a:tc>
              </a:tr>
              <a:tr h="370840">
                <a:tc>
                  <a:txBody>
                    <a:bodyPr/>
                    <a:lstStyle/>
                    <a:p>
                      <a:endParaRPr lang="en-US" sz="1200"/>
                    </a:p>
                  </a:txBody>
                  <a:tcPr/>
                </a:tc>
                <a:tc>
                  <a:txBody>
                    <a:bodyPr/>
                    <a:lstStyle/>
                    <a:p>
                      <a:r>
                        <a:rPr lang="en-US" sz="1200" b="0" dirty="0" smtClean="0">
                          <a:latin typeface="+mj-lt"/>
                        </a:rPr>
                        <a:t>5. Conduct meetings with</a:t>
                      </a:r>
                      <a:r>
                        <a:rPr lang="en-US" sz="1200" b="0" baseline="0" dirty="0" smtClean="0">
                          <a:latin typeface="+mj-lt"/>
                        </a:rPr>
                        <a:t>  SGB and parents to provide feedback on academic achievements </a:t>
                      </a:r>
                      <a:endParaRPr lang="en-US" sz="1200" b="0" dirty="0">
                        <a:latin typeface="+mj-lt"/>
                      </a:endParaRPr>
                    </a:p>
                  </a:txBody>
                  <a:tcPr/>
                </a:tc>
                <a:tc>
                  <a:txBody>
                    <a:bodyPr/>
                    <a:lstStyle/>
                    <a:p>
                      <a:r>
                        <a:rPr lang="en-US" sz="1200" b="0" dirty="0" smtClean="0">
                          <a:latin typeface="+mj-lt"/>
                        </a:rPr>
                        <a:t>Once a quarter. </a:t>
                      </a:r>
                      <a:endParaRPr lang="en-US" sz="1200" b="0" dirty="0">
                        <a:latin typeface="+mj-lt"/>
                      </a:endParaRPr>
                    </a:p>
                  </a:txBody>
                  <a:tcPr/>
                </a:tc>
              </a:tr>
              <a:tr h="370840">
                <a:tc>
                  <a:txBody>
                    <a:bodyPr/>
                    <a:lstStyle/>
                    <a:p>
                      <a:endParaRPr lang="en-ZA"/>
                    </a:p>
                  </a:txBody>
                  <a:tcPr/>
                </a:tc>
                <a:tc>
                  <a:txBody>
                    <a:bodyPr/>
                    <a:lstStyle/>
                    <a:p>
                      <a:endParaRPr lang="en-ZA"/>
                    </a:p>
                  </a:txBody>
                  <a:tcPr/>
                </a:tc>
                <a:tc>
                  <a:txBody>
                    <a:bodyPr/>
                    <a:lstStyle/>
                    <a:p>
                      <a:endParaRPr lang="en-ZA"/>
                    </a:p>
                  </a:txBody>
                  <a:tcPr/>
                </a:tc>
              </a:tr>
            </a:tbl>
          </a:graphicData>
        </a:graphic>
      </p:graphicFrame>
      <p:sp>
        <p:nvSpPr>
          <p:cNvPr id="5" name="Slide Number Placeholder 4"/>
          <p:cNvSpPr>
            <a:spLocks noGrp="1"/>
          </p:cNvSpPr>
          <p:nvPr>
            <p:ph type="sldNum" sz="quarter" idx="12"/>
          </p:nvPr>
        </p:nvSpPr>
        <p:spPr/>
        <p:txBody>
          <a:bodyPr/>
          <a:lstStyle/>
          <a:p>
            <a:fld id="{DFA184DC-9B2F-4D05-A35C-F0CF02FC88B6}" type="slidenum">
              <a:rPr lang="en-ZA" smtClean="0"/>
              <a:pPr/>
              <a:t>38</a:t>
            </a:fld>
            <a:endParaRPr lang="en-ZA"/>
          </a:p>
        </p:txBody>
      </p:sp>
      <p:sp>
        <p:nvSpPr>
          <p:cNvPr id="6" name="Footer Placeholder 5"/>
          <p:cNvSpPr>
            <a:spLocks noGrp="1"/>
          </p:cNvSpPr>
          <p:nvPr>
            <p:ph type="ftr" sz="quarter" idx="11"/>
          </p:nvPr>
        </p:nvSpPr>
        <p:spPr/>
        <p:txBody>
          <a:bodyPr/>
          <a:lstStyle/>
          <a:p>
            <a:r>
              <a:rPr lang="en-ZA" smtClean="0"/>
              <a:t>PPS  PRINCIPAL'S MEETING: PRESENTED  BY  Mr. SITHI</a:t>
            </a:r>
            <a:endParaRPr lang="en-ZA"/>
          </a:p>
        </p:txBody>
      </p:sp>
      <p:sp>
        <p:nvSpPr>
          <p:cNvPr id="7" name="Date Placeholder 6"/>
          <p:cNvSpPr>
            <a:spLocks noGrp="1"/>
          </p:cNvSpPr>
          <p:nvPr>
            <p:ph type="dt" sz="half" idx="10"/>
          </p:nvPr>
        </p:nvSpPr>
        <p:spPr/>
        <p:txBody>
          <a:bodyPr/>
          <a:lstStyle/>
          <a:p>
            <a:fld id="{26E27088-B6C6-49A3-8A81-4D0B6F5D7550}" type="datetime1">
              <a:rPr lang="en-US" smtClean="0"/>
              <a:pPr/>
              <a:t>2015/04/20</a:t>
            </a:fld>
            <a:endParaRPr lang="en-ZA"/>
          </a:p>
        </p:txBody>
      </p:sp>
      <p:pic>
        <p:nvPicPr>
          <p:cNvPr id="8" name="Picture 7"/>
          <p:cNvPicPr/>
          <p:nvPr/>
        </p:nvPicPr>
        <p:blipFill>
          <a:blip r:embed="rId3" cstate="print"/>
          <a:srcRect/>
          <a:stretch>
            <a:fillRect/>
          </a:stretch>
        </p:blipFill>
        <p:spPr bwMode="auto">
          <a:xfrm>
            <a:off x="928662" y="428604"/>
            <a:ext cx="685800" cy="685800"/>
          </a:xfrm>
          <a:prstGeom prst="rect">
            <a:avLst/>
          </a:prstGeom>
          <a:noFill/>
          <a:ln w="9525">
            <a:noFill/>
            <a:miter lim="800000"/>
            <a:headEnd/>
            <a:tailEnd/>
          </a:ln>
        </p:spPr>
      </p:pic>
      <p:pic>
        <p:nvPicPr>
          <p:cNvPr id="9" name="Picture 8"/>
          <p:cNvPicPr/>
          <p:nvPr/>
        </p:nvPicPr>
        <p:blipFill>
          <a:blip r:embed="rId3" cstate="print"/>
          <a:srcRect/>
          <a:stretch>
            <a:fillRect/>
          </a:stretch>
        </p:blipFill>
        <p:spPr bwMode="auto">
          <a:xfrm>
            <a:off x="7620000" y="395628"/>
            <a:ext cx="685800" cy="685800"/>
          </a:xfrm>
          <a:prstGeom prst="rect">
            <a:avLst/>
          </a:prstGeom>
          <a:noFill/>
          <a:ln w="9525">
            <a:noFill/>
            <a:miter lim="800000"/>
            <a:headEnd/>
            <a:tailEnd/>
          </a:ln>
        </p:spPr>
      </p:pic>
    </p:spTree>
  </p:cSld>
  <p:clrMapOvr>
    <a:masterClrMapping/>
  </p:clrMapOvr>
  <p:transition spd="slow">
    <p:wipe dir="d"/>
    <p:sndAc>
      <p:stSnd>
        <p:snd r:embed="rId2" name="camera.wav"/>
      </p:stSnd>
    </p:sndAc>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NEW  TARGETS</a:t>
            </a:r>
            <a:endParaRPr lang="en-ZA" dirty="0"/>
          </a:p>
        </p:txBody>
      </p:sp>
      <p:sp>
        <p:nvSpPr>
          <p:cNvPr id="3" name="Content Placeholder 2"/>
          <p:cNvSpPr>
            <a:spLocks noGrp="1"/>
          </p:cNvSpPr>
          <p:nvPr>
            <p:ph idx="1"/>
          </p:nvPr>
        </p:nvSpPr>
        <p:spPr/>
        <p:txBody>
          <a:bodyPr>
            <a:normAutofit/>
          </a:bodyPr>
          <a:lstStyle/>
          <a:p>
            <a:r>
              <a:rPr lang="en-ZA" sz="2400" dirty="0" smtClean="0"/>
              <a:t>FOR  GRADES  1  TO  7  </a:t>
            </a:r>
          </a:p>
          <a:p>
            <a:r>
              <a:rPr lang="en-ZA" sz="2400" dirty="0" smtClean="0"/>
              <a:t>ALL  SUBJECTS :  72%  PASS  BY  THE  END  OF  TERM  2  </a:t>
            </a:r>
          </a:p>
          <a:p>
            <a:r>
              <a:rPr lang="en-ZA" sz="2400" dirty="0" smtClean="0"/>
              <a:t>ALL  SUBJECTS :  75%  PASS  BY  THE  END  OF  TERM  3 </a:t>
            </a:r>
          </a:p>
          <a:p>
            <a:r>
              <a:rPr lang="en-ZA" sz="2400" dirty="0" smtClean="0"/>
              <a:t>ALL  SUBJECTS :  78%  PASS  BY  THE  END  OF  TERM  4</a:t>
            </a:r>
          </a:p>
          <a:p>
            <a:endParaRPr lang="en-ZA" sz="2400" dirty="0" smtClean="0"/>
          </a:p>
          <a:p>
            <a:pPr>
              <a:buNone/>
            </a:pPr>
            <a:endParaRPr lang="en-ZA" sz="2400" dirty="0" smtClean="0"/>
          </a:p>
          <a:p>
            <a:endParaRPr lang="en-ZA" sz="2400"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39</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E7CEE6CB-8A0B-46CD-8077-DDBD545353FC}" type="datetime1">
              <a:rPr lang="en-US" smtClean="0"/>
              <a:pPr/>
              <a:t>2015/04/20</a:t>
            </a:fld>
            <a:endParaRPr lang="en-ZA"/>
          </a:p>
        </p:txBody>
      </p:sp>
      <p:pic>
        <p:nvPicPr>
          <p:cNvPr id="7" name="Picture 6"/>
          <p:cNvPicPr/>
          <p:nvPr/>
        </p:nvPicPr>
        <p:blipFill>
          <a:blip r:embed="rId3" cstate="print"/>
          <a:srcRect/>
          <a:stretch>
            <a:fillRect/>
          </a:stretch>
        </p:blipFill>
        <p:spPr bwMode="auto">
          <a:xfrm>
            <a:off x="857224"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620000" y="428604"/>
            <a:ext cx="685800" cy="685800"/>
          </a:xfrm>
          <a:prstGeom prst="rect">
            <a:avLst/>
          </a:prstGeom>
          <a:noFill/>
          <a:ln w="9525">
            <a:noFill/>
            <a:miter lim="800000"/>
            <a:headEnd/>
            <a:tailEnd/>
          </a:ln>
        </p:spPr>
      </p:pic>
    </p:spTree>
  </p:cSld>
  <p:clrMapOvr>
    <a:masterClrMapping/>
  </p:clrMapOvr>
  <p:transition spd="slow">
    <p:wedg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LANGUAGES DEPARTMENT</a:t>
            </a:r>
            <a:endParaRPr lang="en-US" dirty="0"/>
          </a:p>
        </p:txBody>
      </p:sp>
      <p:sp>
        <p:nvSpPr>
          <p:cNvPr id="3" name="Content Placeholder 2"/>
          <p:cNvSpPr>
            <a:spLocks noGrp="1"/>
          </p:cNvSpPr>
          <p:nvPr>
            <p:ph idx="1"/>
          </p:nvPr>
        </p:nvSpPr>
        <p:spPr/>
        <p:txBody>
          <a:bodyPr/>
          <a:lstStyle/>
          <a:p>
            <a:r>
              <a:rPr lang="en-US" dirty="0" smtClean="0"/>
              <a:t>ACTING  HOD  TERM  2:  JOY  MOORCROFT</a:t>
            </a:r>
          </a:p>
          <a:p>
            <a:r>
              <a:rPr lang="en-US" dirty="0" smtClean="0"/>
              <a:t>ACTING  HOD  TERM  3: PENNY  MAKHATHINI</a:t>
            </a:r>
          </a:p>
          <a:p>
            <a:r>
              <a:rPr lang="en-US" dirty="0" smtClean="0"/>
              <a:t>ACTING  HOD  TERM  4:  RACHE  VAN  ZYL</a:t>
            </a:r>
          </a:p>
          <a:p>
            <a:r>
              <a:rPr lang="en-US" dirty="0" smtClean="0"/>
              <a:t>SUBSTITUTE  TEACHER FOR  ENGLISH  GRADE  7</a:t>
            </a:r>
            <a:r>
              <a:rPr lang="en-US" smtClean="0"/>
              <a:t>:  NOMONDE  KHANYILE</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a:t>
            </a:fld>
            <a:endParaRPr lang="en-ZA"/>
          </a:p>
        </p:txBody>
      </p:sp>
    </p:spTree>
    <p:extLst>
      <p:ext uri="{BB962C8B-B14F-4D97-AF65-F5344CB8AC3E}">
        <p14:creationId xmlns:p14="http://schemas.microsoft.com/office/powerpoint/2010/main" val="370951364"/>
      </p:ext>
    </p:extLst>
  </p:cSld>
  <p:clrMapOvr>
    <a:masterClrMapping/>
  </p:clrMapOvr>
  <p:transition advTm="15000">
    <p:wedge/>
    <p:sndAc>
      <p:stSnd>
        <p:snd r:embed="rId2" name="applause.wav"/>
      </p:stSnd>
    </p:sndAc>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PROJECTS</a:t>
            </a:r>
            <a:endParaRPr lang="en-ZA" dirty="0"/>
          </a:p>
        </p:txBody>
      </p:sp>
      <p:sp>
        <p:nvSpPr>
          <p:cNvPr id="3" name="Content Placeholder 2"/>
          <p:cNvSpPr>
            <a:spLocks noGrp="1"/>
          </p:cNvSpPr>
          <p:nvPr>
            <p:ph idx="1"/>
          </p:nvPr>
        </p:nvSpPr>
        <p:spPr/>
        <p:txBody>
          <a:bodyPr>
            <a:normAutofit/>
          </a:bodyPr>
          <a:lstStyle/>
          <a:p>
            <a:pPr>
              <a:buFont typeface="Wingdings" pitchFamily="2" charset="2"/>
              <a:buChar char="v"/>
            </a:pPr>
            <a:r>
              <a:rPr lang="en-ZA" sz="2400" dirty="0" smtClean="0"/>
              <a:t>REFER TO SEPARATE PRESENTATION</a:t>
            </a:r>
          </a:p>
          <a:p>
            <a:pPr>
              <a:buFont typeface="Wingdings" pitchFamily="2" charset="2"/>
              <a:buChar char="v"/>
            </a:pPr>
            <a:r>
              <a:rPr lang="en-ZA" sz="2400" dirty="0" smtClean="0"/>
              <a:t>ALL  THE  PROJECTS  WERE  PRESENTED TO PARENTS  AND  ADOPTED BY ALL  PARENTS  AT  THE  MEETING.</a:t>
            </a:r>
            <a:endParaRPr lang="en-ZA" sz="2400"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40</a:t>
            </a:fld>
            <a:endParaRPr lang="en-ZA"/>
          </a:p>
        </p:txBody>
      </p:sp>
      <p:pic>
        <p:nvPicPr>
          <p:cNvPr id="7" name="Picture 6"/>
          <p:cNvPicPr/>
          <p:nvPr/>
        </p:nvPicPr>
        <p:blipFill>
          <a:blip r:embed="rId3" cstate="print"/>
          <a:srcRect/>
          <a:stretch>
            <a:fillRect/>
          </a:stretch>
        </p:blipFill>
        <p:spPr bwMode="auto">
          <a:xfrm>
            <a:off x="500034"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092280" y="504032"/>
            <a:ext cx="685800" cy="685800"/>
          </a:xfrm>
          <a:prstGeom prst="rect">
            <a:avLst/>
          </a:prstGeom>
          <a:noFill/>
          <a:ln w="9525">
            <a:noFill/>
            <a:miter lim="800000"/>
            <a:headEnd/>
            <a:tailEnd/>
          </a:ln>
        </p:spPr>
      </p:pic>
    </p:spTree>
  </p:cSld>
  <p:clrMapOvr>
    <a:masterClrMapping/>
  </p:clrMapOvr>
  <p:transition advTm="15000">
    <p:wipe dir="r"/>
    <p:sndAc>
      <p:stSnd>
        <p:snd r:embed="rId2" name="arrow.wav"/>
      </p:stSnd>
    </p:sndAc>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TEAMBUILDING</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REFER  TO  SEPARATE  PRESENTATION ON  TEAMBUILDING.</a:t>
            </a:r>
          </a:p>
          <a:p>
            <a:r>
              <a:rPr lang="en-US" dirty="0" smtClean="0"/>
              <a:t>This  initiative  was  also  presented  to  parents. An  agreement  reached  at  SGB  and  parents  meeting  level  that  no  school  funds / fees  will be  spent on  this.</a:t>
            </a:r>
            <a:endParaRPr lang="en-US" dirty="0"/>
          </a:p>
          <a:p>
            <a:r>
              <a:rPr lang="en-US" b="1" u="sng" dirty="0" smtClean="0"/>
              <a:t>CONSTRUCTIVE  WORKSHOPS </a:t>
            </a:r>
          </a:p>
          <a:p>
            <a:r>
              <a:rPr lang="en-US" dirty="0" smtClean="0"/>
              <a:t>- USE  OF  ICT  IN  EDUCATION</a:t>
            </a:r>
          </a:p>
          <a:p>
            <a:r>
              <a:rPr lang="en-US" dirty="0" smtClean="0"/>
              <a:t>- LABOUR  RELATIONS  MATTERS -  PS AND  CS</a:t>
            </a:r>
          </a:p>
          <a:p>
            <a:r>
              <a:rPr lang="en-US" dirty="0" smtClean="0"/>
              <a:t>-  HUMAN  RESOURCE MATTERS  - PS  AND  CS</a:t>
            </a:r>
          </a:p>
          <a:p>
            <a:r>
              <a:rPr lang="en-US" dirty="0"/>
              <a:t> </a:t>
            </a:r>
            <a:r>
              <a:rPr lang="en-US" dirty="0" smtClean="0"/>
              <a:t>- SGB STRATEGIC  DOCUMENT</a:t>
            </a:r>
          </a:p>
          <a:p>
            <a:r>
              <a:rPr lang="en-US" dirty="0"/>
              <a:t> </a:t>
            </a:r>
            <a:r>
              <a:rPr lang="en-US" dirty="0" smtClean="0"/>
              <a:t>- SGB  SCHOOL  DEVELOPMENT  PLAN</a:t>
            </a:r>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41</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115272" y="450220"/>
            <a:ext cx="685800" cy="685800"/>
          </a:xfrm>
          <a:prstGeom prst="rect">
            <a:avLst/>
          </a:prstGeom>
          <a:noFill/>
          <a:ln w="9525">
            <a:noFill/>
            <a:miter lim="800000"/>
            <a:headEnd/>
            <a:tailEnd/>
          </a:ln>
        </p:spPr>
      </p:pic>
    </p:spTree>
    <p:extLst>
      <p:ext uri="{BB962C8B-B14F-4D97-AF65-F5344CB8AC3E}">
        <p14:creationId xmlns:p14="http://schemas.microsoft.com/office/powerpoint/2010/main" val="435848137"/>
      </p:ext>
    </p:extLst>
  </p:cSld>
  <p:clrMapOvr>
    <a:masterClrMapping/>
  </p:clrMapOvr>
  <p:transition advTm="15000">
    <p:wedge/>
    <p:sndAc>
      <p:stSnd>
        <p:snd r:embed="rId2" name="applause.wav"/>
      </p:stSnd>
    </p:sndAc>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SPARTAN LIFE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AEROBICS  WITH  MONDE-  HIGH  PITCH, HIGH  VELOCITY .  SWEAT,  SWEAT, SWEAT  AND  SWEAT</a:t>
            </a:r>
          </a:p>
          <a:p>
            <a:endParaRPr lang="en-US" dirty="0"/>
          </a:p>
          <a:p>
            <a:r>
              <a:rPr lang="en-US" dirty="0" smtClean="0"/>
              <a:t>EVERY  WENDESDAY  14:10</a:t>
            </a:r>
          </a:p>
          <a:p>
            <a:pPr marL="0" indent="0">
              <a:buNone/>
            </a:pPr>
            <a:endParaRPr lang="en-US" dirty="0"/>
          </a:p>
          <a:p>
            <a:r>
              <a:rPr lang="en-US" dirty="0" smtClean="0"/>
              <a:t>EVERY  FRIDAY  14:00</a:t>
            </a:r>
          </a:p>
          <a:p>
            <a:r>
              <a:rPr lang="en-US" dirty="0" smtClean="0"/>
              <a:t>NO FLU, NO  HOT FLUSHES, NO  ATHRITIS,  NO  BACKACHE , NO EXTRA TUMMY,  NO  GEYSER (12 PACK), NO  TYRES, NO  HYPERTENTION, NO DIABETES, NO GASTRIC REFLUX, ITS  JUST  A  NO  ZONE.</a:t>
            </a:r>
          </a:p>
          <a:p>
            <a:r>
              <a:rPr lang="en-US" dirty="0" smtClean="0"/>
              <a:t>LIVE  HAPPILY  FIT  EVER  AFTER</a:t>
            </a:r>
          </a:p>
          <a:p>
            <a:r>
              <a:rPr lang="en-US" dirty="0" smtClean="0"/>
              <a:t>BE  AS  HEALTHY  AS  A  TEENAGE  HORSE</a:t>
            </a:r>
          </a:p>
          <a:p>
            <a:pPr marL="0" indent="0">
              <a:buNone/>
            </a:pP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42</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812360" y="428604"/>
            <a:ext cx="685800" cy="685800"/>
          </a:xfrm>
          <a:prstGeom prst="rect">
            <a:avLst/>
          </a:prstGeom>
          <a:noFill/>
          <a:ln w="9525">
            <a:noFill/>
            <a:miter lim="800000"/>
            <a:headEnd/>
            <a:tailEnd/>
          </a:ln>
        </p:spPr>
      </p:pic>
    </p:spTree>
    <p:extLst>
      <p:ext uri="{BB962C8B-B14F-4D97-AF65-F5344CB8AC3E}">
        <p14:creationId xmlns:p14="http://schemas.microsoft.com/office/powerpoint/2010/main" val="85072239"/>
      </p:ext>
    </p:extLst>
  </p:cSld>
  <p:clrMapOvr>
    <a:masterClrMapping/>
  </p:clrMapOvr>
  <p:transition advTm="15000">
    <p:wedge/>
    <p:sndAc>
      <p:stSnd>
        <p:snd r:embed="rId2" name="applause.wav"/>
      </p:stSnd>
    </p:sndAc>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QUOTES</a:t>
            </a:r>
            <a:endParaRPr lang="en-US" dirty="0"/>
          </a:p>
        </p:txBody>
      </p:sp>
      <p:sp>
        <p:nvSpPr>
          <p:cNvPr id="3" name="Content Placeholder 2"/>
          <p:cNvSpPr>
            <a:spLocks noGrp="1"/>
          </p:cNvSpPr>
          <p:nvPr>
            <p:ph idx="1"/>
          </p:nvPr>
        </p:nvSpPr>
        <p:spPr/>
        <p:txBody>
          <a:bodyPr>
            <a:normAutofit lnSpcReduction="10000"/>
          </a:bodyPr>
          <a:lstStyle/>
          <a:p>
            <a:r>
              <a:rPr lang="en-US" sz="4800" dirty="0" smtClean="0"/>
              <a:t>THE  DOOR  TO  SUCCESS  IS  THE  ONE  MARKED :</a:t>
            </a:r>
          </a:p>
          <a:p>
            <a:pPr marL="0" indent="0">
              <a:buNone/>
            </a:pPr>
            <a:r>
              <a:rPr lang="en-US" sz="4800" dirty="0" smtClean="0"/>
              <a:t>  </a:t>
            </a:r>
            <a:r>
              <a:rPr lang="en-US" sz="16600" dirty="0" smtClean="0"/>
              <a:t>PUSH</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43</a:t>
            </a:fld>
            <a:endParaRPr lang="en-ZA"/>
          </a:p>
        </p:txBody>
      </p:sp>
    </p:spTree>
    <p:extLst>
      <p:ext uri="{BB962C8B-B14F-4D97-AF65-F5344CB8AC3E}">
        <p14:creationId xmlns:p14="http://schemas.microsoft.com/office/powerpoint/2010/main" val="643120558"/>
      </p:ext>
    </p:extLst>
  </p:cSld>
  <p:clrMapOvr>
    <a:masterClrMapping/>
  </p:clrMapOvr>
  <p:transition advTm="15000">
    <p:wedge/>
    <p:sndAc>
      <p:stSnd>
        <p:snd r:embed="rId2" name="applause.wav"/>
      </p:stSnd>
    </p:sndAc>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QUOTES</a:t>
            </a:r>
            <a:endParaRPr lang="en-ZA" dirty="0"/>
          </a:p>
        </p:txBody>
      </p:sp>
      <p:sp>
        <p:nvSpPr>
          <p:cNvPr id="3" name="Content Placeholder 2"/>
          <p:cNvSpPr>
            <a:spLocks noGrp="1"/>
          </p:cNvSpPr>
          <p:nvPr>
            <p:ph idx="1"/>
          </p:nvPr>
        </p:nvSpPr>
        <p:spPr/>
        <p:txBody>
          <a:bodyPr>
            <a:normAutofit fontScale="25000" lnSpcReduction="20000"/>
          </a:bodyPr>
          <a:lstStyle/>
          <a:p>
            <a:pPr marL="0" indent="0">
              <a:buNone/>
            </a:pPr>
            <a:endParaRPr lang="en-ZA" sz="6400" dirty="0" smtClean="0"/>
          </a:p>
          <a:p>
            <a:r>
              <a:rPr lang="en-ZA" sz="6400" dirty="0" smtClean="0"/>
              <a:t>“People don't care how much you know until they know how much you care” </a:t>
            </a:r>
            <a:br>
              <a:rPr lang="en-ZA" sz="6400" dirty="0" smtClean="0"/>
            </a:br>
            <a:endParaRPr lang="en-ZA" sz="6400" dirty="0" smtClean="0"/>
          </a:p>
          <a:p>
            <a:r>
              <a:rPr lang="en-ZA" sz="6400" dirty="0" smtClean="0"/>
              <a:t>“Seven Steps to Success</a:t>
            </a:r>
            <a:br>
              <a:rPr lang="en-ZA" sz="6400" dirty="0" smtClean="0"/>
            </a:br>
            <a:r>
              <a:rPr lang="en-ZA" sz="6400" dirty="0" smtClean="0"/>
              <a:t>1) Make a commitment to grow daily.</a:t>
            </a:r>
            <a:br>
              <a:rPr lang="en-ZA" sz="6400" dirty="0" smtClean="0"/>
            </a:br>
            <a:r>
              <a:rPr lang="en-ZA" sz="6400" dirty="0" smtClean="0"/>
              <a:t>2) Value the process more than events.</a:t>
            </a:r>
            <a:br>
              <a:rPr lang="en-ZA" sz="6400" dirty="0" smtClean="0"/>
            </a:br>
            <a:r>
              <a:rPr lang="en-ZA" sz="6400" dirty="0" smtClean="0"/>
              <a:t>3) Don't wait for inspiration.</a:t>
            </a:r>
            <a:br>
              <a:rPr lang="en-ZA" sz="6400" dirty="0" smtClean="0"/>
            </a:br>
            <a:r>
              <a:rPr lang="en-ZA" sz="6400" dirty="0" smtClean="0"/>
              <a:t>4) Be willing to sacrifice pleasure for opportunity.</a:t>
            </a:r>
            <a:br>
              <a:rPr lang="en-ZA" sz="6400" dirty="0" smtClean="0"/>
            </a:br>
            <a:r>
              <a:rPr lang="en-ZA" sz="6400" dirty="0" smtClean="0"/>
              <a:t>5) Dream big.</a:t>
            </a:r>
            <a:br>
              <a:rPr lang="en-ZA" sz="6400" dirty="0" smtClean="0"/>
            </a:br>
            <a:r>
              <a:rPr lang="en-ZA" sz="6400" dirty="0" smtClean="0"/>
              <a:t>6) Plan your priorities.</a:t>
            </a:r>
            <a:br>
              <a:rPr lang="en-ZA" sz="6400" dirty="0" smtClean="0"/>
            </a:br>
            <a:r>
              <a:rPr lang="en-ZA" sz="6400" dirty="0" smtClean="0"/>
              <a:t>7) Give up to go up.” </a:t>
            </a:r>
          </a:p>
          <a:p>
            <a:r>
              <a:rPr lang="en-ZA" sz="6400" dirty="0" smtClean="0"/>
              <a:t>“We cannot become what we need by remaining what we are.” </a:t>
            </a:r>
            <a:br>
              <a:rPr lang="en-ZA" sz="6400" dirty="0" smtClean="0"/>
            </a:br>
            <a:endParaRPr lang="en-ZA" sz="6400" dirty="0" smtClean="0"/>
          </a:p>
          <a:p>
            <a:r>
              <a:rPr lang="en-ZA" sz="6400" dirty="0" smtClean="0"/>
              <a:t>“Leadership is not about titles, positions or flowcharts. It is about one life influencing another.” </a:t>
            </a:r>
          </a:p>
          <a:p>
            <a:r>
              <a:rPr lang="en-ZA" sz="6400" dirty="0" smtClean="0"/>
              <a:t>“Change is inevitable. Growth is optional.” </a:t>
            </a:r>
            <a:br>
              <a:rPr lang="en-ZA" sz="6400" dirty="0" smtClean="0"/>
            </a:br>
            <a:endParaRPr lang="en-ZA" sz="6400" dirty="0" smtClean="0"/>
          </a:p>
          <a:p>
            <a:r>
              <a:rPr lang="en-ZA" sz="6400" dirty="0" smtClean="0"/>
              <a:t>“If we are growing we are always going to be outside our </a:t>
            </a:r>
            <a:br>
              <a:rPr lang="en-ZA" sz="6400" dirty="0" smtClean="0"/>
            </a:br>
            <a:r>
              <a:rPr lang="en-ZA" sz="6400" dirty="0" smtClean="0"/>
              <a:t>comfort zone.” </a:t>
            </a:r>
          </a:p>
          <a:p>
            <a:r>
              <a:rPr lang="en-ZA" sz="6400" dirty="0" smtClean="0"/>
              <a:t> “The greatest day in your life and mine is when we take total responsibility for our attitudes. That's the day we truly grow up.” </a:t>
            </a:r>
            <a:br>
              <a:rPr lang="en-ZA" sz="6400" dirty="0" smtClean="0"/>
            </a:br>
            <a:endParaRPr lang="en-ZA" sz="6400" dirty="0" smtClean="0"/>
          </a:p>
          <a:p>
            <a:endParaRPr lang="en-ZA"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44</a:t>
            </a:fld>
            <a:endParaRPr lang="en-ZA"/>
          </a:p>
        </p:txBody>
      </p:sp>
      <p:pic>
        <p:nvPicPr>
          <p:cNvPr id="7" name="Picture 6"/>
          <p:cNvPicPr/>
          <p:nvPr/>
        </p:nvPicPr>
        <p:blipFill>
          <a:blip r:embed="rId3" cstate="print"/>
          <a:srcRect/>
          <a:stretch>
            <a:fillRect/>
          </a:stretch>
        </p:blipFill>
        <p:spPr bwMode="auto">
          <a:xfrm>
            <a:off x="92866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620000" y="338164"/>
            <a:ext cx="685800" cy="685800"/>
          </a:xfrm>
          <a:prstGeom prst="rect">
            <a:avLst/>
          </a:prstGeom>
          <a:noFill/>
          <a:ln w="9525">
            <a:noFill/>
            <a:miter lim="800000"/>
            <a:headEnd/>
            <a:tailEnd/>
          </a:ln>
        </p:spPr>
      </p:pic>
    </p:spTree>
  </p:cSld>
  <p:clrMapOvr>
    <a:masterClrMapping/>
  </p:clrMapOvr>
  <p:transition advTm="15000">
    <p:wedge/>
    <p:sndAc>
      <p:stSnd>
        <p:snd r:embed="rId2" name="applause.wav"/>
      </p:stSnd>
    </p:sndAc>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QUOTES</a:t>
            </a:r>
            <a:endParaRPr lang="en-ZA" dirty="0"/>
          </a:p>
        </p:txBody>
      </p:sp>
      <p:sp>
        <p:nvSpPr>
          <p:cNvPr id="3" name="Content Placeholder 2"/>
          <p:cNvSpPr>
            <a:spLocks noGrp="1"/>
          </p:cNvSpPr>
          <p:nvPr>
            <p:ph idx="1"/>
          </p:nvPr>
        </p:nvSpPr>
        <p:spPr/>
        <p:txBody>
          <a:bodyPr>
            <a:normAutofit fontScale="47500" lnSpcReduction="20000"/>
          </a:bodyPr>
          <a:lstStyle/>
          <a:p>
            <a:r>
              <a:rPr lang="en-ZA" dirty="0" smtClean="0"/>
              <a:t>“To Stay Focused in Life: </a:t>
            </a:r>
            <a:br>
              <a:rPr lang="en-ZA" dirty="0" smtClean="0"/>
            </a:br>
            <a:r>
              <a:rPr lang="en-ZA" dirty="0" smtClean="0"/>
              <a:t>You can't know everyone</a:t>
            </a:r>
            <a:br>
              <a:rPr lang="en-ZA" dirty="0" smtClean="0"/>
            </a:br>
            <a:r>
              <a:rPr lang="en-ZA" dirty="0" smtClean="0"/>
              <a:t>You can't do everything</a:t>
            </a:r>
            <a:br>
              <a:rPr lang="en-ZA" dirty="0" smtClean="0"/>
            </a:br>
            <a:r>
              <a:rPr lang="en-ZA" dirty="0" smtClean="0"/>
              <a:t>You can't go everywhere</a:t>
            </a:r>
          </a:p>
          <a:p>
            <a:r>
              <a:rPr lang="en-ZA" dirty="0" smtClean="0"/>
              <a:t>We have to pick and choose between good and a little bit better.” </a:t>
            </a:r>
            <a:br>
              <a:rPr lang="en-ZA" dirty="0" smtClean="0"/>
            </a:br>
            <a:endParaRPr lang="en-ZA" dirty="0" smtClean="0"/>
          </a:p>
          <a:p>
            <a:r>
              <a:rPr lang="en-ZA" dirty="0" smtClean="0"/>
              <a:t>“Learn to say 'no' to the good so you can say 'yes' to the best.” </a:t>
            </a:r>
            <a:br>
              <a:rPr lang="en-ZA" dirty="0" smtClean="0"/>
            </a:br>
            <a:endParaRPr lang="en-ZA" dirty="0" smtClean="0"/>
          </a:p>
          <a:p>
            <a:r>
              <a:rPr lang="en-ZA" dirty="0" smtClean="0"/>
              <a:t>“Success is...</a:t>
            </a:r>
            <a:br>
              <a:rPr lang="en-ZA" dirty="0" smtClean="0"/>
            </a:br>
            <a:r>
              <a:rPr lang="en-ZA" dirty="0" smtClean="0"/>
              <a:t>knowing your purpose in life,</a:t>
            </a:r>
            <a:br>
              <a:rPr lang="en-ZA" dirty="0" smtClean="0"/>
            </a:br>
            <a:r>
              <a:rPr lang="en-ZA" dirty="0" smtClean="0"/>
              <a:t>growing to reach your maximum potential, and</a:t>
            </a:r>
            <a:br>
              <a:rPr lang="en-ZA" dirty="0" smtClean="0"/>
            </a:br>
            <a:r>
              <a:rPr lang="en-ZA" dirty="0" smtClean="0"/>
              <a:t>sowing seeds that benefit others.” </a:t>
            </a:r>
            <a:br>
              <a:rPr lang="en-ZA" dirty="0" smtClean="0"/>
            </a:br>
            <a:endParaRPr lang="en-ZA" dirty="0" smtClean="0"/>
          </a:p>
          <a:p>
            <a:r>
              <a:rPr lang="en-ZA" dirty="0" smtClean="0"/>
              <a:t>“If you don’t change the direction you are going, then you’re likely to end up where you’re heading…” </a:t>
            </a:r>
            <a:br>
              <a:rPr lang="en-ZA" dirty="0" smtClean="0"/>
            </a:br>
            <a:endParaRPr lang="en-ZA" dirty="0" smtClean="0"/>
          </a:p>
          <a:p>
            <a:r>
              <a:rPr lang="en-ZA" dirty="0" smtClean="0"/>
              <a:t>  “Everything begins with a decision. Then, we have to manage that decision for the rest of your life.” </a:t>
            </a:r>
            <a:br>
              <a:rPr lang="en-ZA" dirty="0" smtClean="0"/>
            </a:br>
            <a:endParaRPr lang="en-ZA" dirty="0" smtClean="0"/>
          </a:p>
          <a:p>
            <a:r>
              <a:rPr lang="en-ZA" dirty="0" smtClean="0"/>
              <a:t>“Stay focused instead of getting offended or off track by others.” </a:t>
            </a:r>
            <a:br>
              <a:rPr lang="en-ZA" dirty="0" smtClean="0"/>
            </a:br>
            <a:endParaRPr lang="en-ZA" dirty="0" smtClean="0"/>
          </a:p>
          <a:p>
            <a:endParaRPr lang="en-ZA"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45</a:t>
            </a:fld>
            <a:endParaRPr lang="en-ZA"/>
          </a:p>
        </p:txBody>
      </p:sp>
      <p:pic>
        <p:nvPicPr>
          <p:cNvPr id="7" name="Picture 6"/>
          <p:cNvPicPr/>
          <p:nvPr/>
        </p:nvPicPr>
        <p:blipFill>
          <a:blip r:embed="rId3" cstate="print"/>
          <a:srcRect/>
          <a:stretch>
            <a:fillRect/>
          </a:stretch>
        </p:blipFill>
        <p:spPr bwMode="auto">
          <a:xfrm>
            <a:off x="92866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277100" y="456407"/>
            <a:ext cx="685800" cy="685800"/>
          </a:xfrm>
          <a:prstGeom prst="rect">
            <a:avLst/>
          </a:prstGeom>
          <a:noFill/>
          <a:ln w="9525">
            <a:noFill/>
            <a:miter lim="800000"/>
            <a:headEnd/>
            <a:tailEnd/>
          </a:ln>
        </p:spPr>
      </p:pic>
    </p:spTree>
  </p:cSld>
  <p:clrMapOvr>
    <a:masterClrMapping/>
  </p:clrMapOvr>
  <p:transition advTm="15000">
    <p:pull dir="d"/>
    <p:sndAc>
      <p:stSnd>
        <p:snd r:embed="rId2" name="drumroll.wav"/>
      </p:stSnd>
    </p:sndAc>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QUOTES</a:t>
            </a:r>
            <a:endParaRPr lang="en-ZA" dirty="0"/>
          </a:p>
        </p:txBody>
      </p:sp>
      <p:sp>
        <p:nvSpPr>
          <p:cNvPr id="3" name="Content Placeholder 2"/>
          <p:cNvSpPr>
            <a:spLocks noGrp="1"/>
          </p:cNvSpPr>
          <p:nvPr>
            <p:ph idx="1"/>
          </p:nvPr>
        </p:nvSpPr>
        <p:spPr/>
        <p:txBody>
          <a:bodyPr>
            <a:normAutofit fontScale="77500" lnSpcReduction="20000"/>
          </a:bodyPr>
          <a:lstStyle/>
          <a:p>
            <a:r>
              <a:rPr lang="en-ZA" dirty="0" smtClean="0"/>
              <a:t>“The only guarantee for failure is to stop trying” </a:t>
            </a:r>
          </a:p>
          <a:p>
            <a:pPr>
              <a:buNone/>
            </a:pPr>
            <a:r>
              <a:rPr lang="en-ZA" dirty="0" smtClean="0"/>
              <a:t> </a:t>
            </a:r>
          </a:p>
          <a:p>
            <a:r>
              <a:rPr lang="en-ZA" dirty="0" smtClean="0"/>
              <a:t>“... if you don't have peace, it isn't because someone took it from you; you gave it away. You cannot always control what happens to you, but you can control what happens in you.” </a:t>
            </a:r>
            <a:br>
              <a:rPr lang="en-ZA" dirty="0" smtClean="0"/>
            </a:br>
            <a:endParaRPr lang="en-ZA" dirty="0" smtClean="0"/>
          </a:p>
          <a:p>
            <a:r>
              <a:rPr lang="en-ZA" dirty="0" smtClean="0"/>
              <a:t>“A successful person finds the right place for himself. But a successful leader finds the right place for others.</a:t>
            </a:r>
            <a:br>
              <a:rPr lang="en-ZA" dirty="0" smtClean="0"/>
            </a:br>
            <a:endParaRPr lang="en-ZA" dirty="0" smtClean="0"/>
          </a:p>
          <a:p>
            <a:r>
              <a:rPr lang="en-ZA" b="1" dirty="0" smtClean="0"/>
              <a:t>“To collaborative team members, completing one another is more important than competing with one another.” </a:t>
            </a:r>
            <a:endParaRPr lang="en-ZA" dirty="0" smtClean="0"/>
          </a:p>
          <a:p>
            <a:endParaRPr lang="en-ZA" dirty="0" smtClean="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46</a:t>
            </a:fld>
            <a:endParaRPr lang="en-ZA"/>
          </a:p>
        </p:txBody>
      </p:sp>
      <p:pic>
        <p:nvPicPr>
          <p:cNvPr id="7" name="Picture 6"/>
          <p:cNvPicPr/>
          <p:nvPr/>
        </p:nvPicPr>
        <p:blipFill>
          <a:blip r:embed="rId3" cstate="print"/>
          <a:srcRect/>
          <a:stretch>
            <a:fillRect/>
          </a:stretch>
        </p:blipFill>
        <p:spPr bwMode="auto">
          <a:xfrm>
            <a:off x="92866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380312" y="282606"/>
            <a:ext cx="685800" cy="685800"/>
          </a:xfrm>
          <a:prstGeom prst="rect">
            <a:avLst/>
          </a:prstGeom>
          <a:noFill/>
          <a:ln w="9525">
            <a:noFill/>
            <a:miter lim="800000"/>
            <a:headEnd/>
            <a:tailEnd/>
          </a:ln>
        </p:spPr>
      </p:pic>
    </p:spTree>
  </p:cSld>
  <p:clrMapOvr>
    <a:masterClrMapping/>
  </p:clrMapOvr>
  <p:transition advTm="15000">
    <p:wipe dir="u"/>
    <p:sndAc>
      <p:stSnd>
        <p:snd r:embed="rId2" name="push.wav"/>
      </p:stSnd>
    </p:sndAc>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EBENEZER!   </a:t>
            </a:r>
            <a:endParaRPr lang="en-ZA" dirty="0"/>
          </a:p>
        </p:txBody>
      </p:sp>
      <p:sp>
        <p:nvSpPr>
          <p:cNvPr id="3" name="Content Placeholder 2"/>
          <p:cNvSpPr>
            <a:spLocks noGrp="1"/>
          </p:cNvSpPr>
          <p:nvPr>
            <p:ph idx="1"/>
          </p:nvPr>
        </p:nvSpPr>
        <p:spPr/>
        <p:txBody>
          <a:bodyPr>
            <a:normAutofit lnSpcReduction="10000"/>
          </a:bodyPr>
          <a:lstStyle/>
          <a:p>
            <a:r>
              <a:rPr lang="en-ZA" dirty="0" smtClean="0"/>
              <a:t>BAIE  DANKIE</a:t>
            </a:r>
          </a:p>
          <a:p>
            <a:r>
              <a:rPr lang="en-ZA" dirty="0" smtClean="0"/>
              <a:t>KE A  LEBOGA</a:t>
            </a:r>
          </a:p>
          <a:p>
            <a:r>
              <a:rPr lang="en-ZA" dirty="0" smtClean="0"/>
              <a:t>NDI  A  LIVHUWA</a:t>
            </a:r>
          </a:p>
          <a:p>
            <a:r>
              <a:rPr lang="en-ZA" dirty="0" smtClean="0"/>
              <a:t>NA  KHENSA</a:t>
            </a:r>
          </a:p>
          <a:p>
            <a:r>
              <a:rPr lang="en-ZA" dirty="0" smtClean="0"/>
              <a:t>NGIYABONGA</a:t>
            </a:r>
          </a:p>
          <a:p>
            <a:r>
              <a:rPr lang="en-ZA" dirty="0" smtClean="0"/>
              <a:t>OBRIGADO</a:t>
            </a:r>
          </a:p>
          <a:p>
            <a:r>
              <a:rPr lang="en-ZA" dirty="0" smtClean="0"/>
              <a:t>THANK  YOU</a:t>
            </a:r>
          </a:p>
          <a:p>
            <a:r>
              <a:rPr lang="en-ZA" dirty="0" smtClean="0"/>
              <a:t>THATENDA</a:t>
            </a:r>
            <a:endParaRPr lang="en-ZA"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47</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94240124-816C-45D2-A331-45C082704692}" type="datetime1">
              <a:rPr lang="en-US" smtClean="0"/>
              <a:pPr/>
              <a:t>2015/04/20</a:t>
            </a:fld>
            <a:endParaRPr lang="en-ZA"/>
          </a:p>
        </p:txBody>
      </p:sp>
      <p:pic>
        <p:nvPicPr>
          <p:cNvPr id="7" name="Picture 6"/>
          <p:cNvPicPr/>
          <p:nvPr/>
        </p:nvPicPr>
        <p:blipFill>
          <a:blip r:embed="rId3" cstate="print"/>
          <a:srcRect/>
          <a:stretch>
            <a:fillRect/>
          </a:stretch>
        </p:blipFill>
        <p:spPr bwMode="auto">
          <a:xfrm>
            <a:off x="92866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524328" y="464375"/>
            <a:ext cx="685800" cy="685800"/>
          </a:xfrm>
          <a:prstGeom prst="rect">
            <a:avLst/>
          </a:prstGeom>
          <a:noFill/>
          <a:ln w="9525">
            <a:noFill/>
            <a:miter lim="800000"/>
            <a:headEnd/>
            <a:tailEnd/>
          </a:ln>
        </p:spPr>
      </p:pic>
    </p:spTree>
  </p:cSld>
  <p:clrMapOvr>
    <a:masterClrMapping/>
  </p:clrMapOvr>
  <p:transition spd="slow" advTm="270000">
    <p:dissolve/>
    <p:sndAc>
      <p:stSnd>
        <p:snd r:embed="rId2" name="applause.wav"/>
      </p:stSnd>
    </p:sndAc>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WALK  THE  WALK!</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48</a:t>
            </a:fld>
            <a:endParaRPr lang="en-ZA"/>
          </a:p>
        </p:txBody>
      </p:sp>
      <p:pic>
        <p:nvPicPr>
          <p:cNvPr id="7" name="Content Placeholder 6"/>
          <p:cNvPicPr>
            <a:picLocks noGrp="1"/>
          </p:cNvPicPr>
          <p:nvPr>
            <p:ph idx="1"/>
          </p:nvPr>
        </p:nvPicPr>
        <p:blipFill>
          <a:blip r:embed="rId3" cstate="print"/>
          <a:srcRect/>
          <a:stretch>
            <a:fillRect/>
          </a:stretch>
        </p:blipFill>
        <p:spPr bwMode="auto">
          <a:xfrm>
            <a:off x="1547665" y="1124744"/>
            <a:ext cx="5760640" cy="5231606"/>
          </a:xfrm>
          <a:prstGeom prst="rect">
            <a:avLst/>
          </a:prstGeom>
          <a:noFill/>
          <a:ln w="9525">
            <a:noFill/>
            <a:miter lim="800000"/>
            <a:headEnd/>
            <a:tailEnd/>
          </a:ln>
        </p:spPr>
      </p:pic>
    </p:spTree>
    <p:extLst>
      <p:ext uri="{BB962C8B-B14F-4D97-AF65-F5344CB8AC3E}">
        <p14:creationId xmlns:p14="http://schemas.microsoft.com/office/powerpoint/2010/main" val="2657072075"/>
      </p:ext>
    </p:extLst>
  </p:cSld>
  <p:clrMapOvr>
    <a:masterClrMapping/>
  </p:clrMapOvr>
  <p:transition advTm="15000">
    <p:wedge/>
    <p:sndAc>
      <p:stSnd>
        <p:snd r:embed="rId2" name="applause.wav"/>
      </p:stSnd>
    </p:sndAc>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WALKING!!!!</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15616" y="1418564"/>
            <a:ext cx="6264696" cy="4430868"/>
          </a:xfrm>
        </p:spPr>
      </p:pic>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49</a:t>
            </a:fld>
            <a:endParaRPr lang="en-ZA"/>
          </a:p>
        </p:txBody>
      </p:sp>
    </p:spTree>
    <p:extLst>
      <p:ext uri="{BB962C8B-B14F-4D97-AF65-F5344CB8AC3E}">
        <p14:creationId xmlns:p14="http://schemas.microsoft.com/office/powerpoint/2010/main" val="618013735"/>
      </p:ext>
    </p:extLst>
  </p:cSld>
  <p:clrMapOvr>
    <a:masterClrMapping/>
  </p:clrMapOvr>
  <p:transition advTm="15000">
    <p:wedge/>
    <p:sndAc>
      <p:stSnd>
        <p:snd r:embed="rId2" name="applause.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CHALLENGE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NEW TARGET  FOR  TERM TWO  OF  2015  IS:  72  %.</a:t>
            </a:r>
          </a:p>
          <a:p>
            <a:r>
              <a:rPr lang="en-US" dirty="0" smtClean="0"/>
              <a:t>ALL  SUBJECTS  THAT  PERFORMED BELOW  70  % IN  TERM  ONE HAVE  UNDERPERFORMED  AND  AS  SUCH  THEY  ARE THE  PRINCIPAL’S PROJECT  THIS  TERM</a:t>
            </a:r>
          </a:p>
          <a:p>
            <a:r>
              <a:rPr lang="en-US" dirty="0" smtClean="0"/>
              <a:t>ALL  GRADES  BELOW  70 %</a:t>
            </a:r>
          </a:p>
          <a:p>
            <a:r>
              <a:rPr lang="en-US" dirty="0" smtClean="0"/>
              <a:t>CLEANLINESS  OF  SCHOOL  ENVIRONMENT</a:t>
            </a:r>
          </a:p>
          <a:p>
            <a:r>
              <a:rPr lang="en-US" dirty="0" smtClean="0"/>
              <a:t>EXCELLENT SERVICE DELIVERY -  ALL DEPARTMENT</a:t>
            </a:r>
          </a:p>
          <a:p>
            <a:r>
              <a:rPr lang="en-US" dirty="0" smtClean="0"/>
              <a:t>ADMISSIONS  FOR   2016</a:t>
            </a:r>
          </a:p>
          <a:p>
            <a:r>
              <a:rPr lang="en-US" dirty="0" smtClean="0"/>
              <a:t>A  WELCOMING  AND HELPFUL FRONT  OFFICE</a:t>
            </a:r>
          </a:p>
          <a:p>
            <a:r>
              <a:rPr lang="en-US" dirty="0" smtClean="0"/>
              <a:t>RENEWED  TEAM EFFORT</a:t>
            </a:r>
            <a:endParaRPr lang="en-US"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5</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740352" y="422924"/>
            <a:ext cx="685800" cy="685800"/>
          </a:xfrm>
          <a:prstGeom prst="rect">
            <a:avLst/>
          </a:prstGeom>
          <a:noFill/>
          <a:ln w="9525">
            <a:noFill/>
            <a:miter lim="800000"/>
            <a:headEnd/>
            <a:tailEnd/>
          </a:ln>
        </p:spPr>
      </p:pic>
    </p:spTree>
    <p:extLst>
      <p:ext uri="{BB962C8B-B14F-4D97-AF65-F5344CB8AC3E}">
        <p14:creationId xmlns:p14="http://schemas.microsoft.com/office/powerpoint/2010/main" val="1074369494"/>
      </p:ext>
    </p:extLst>
  </p:cSld>
  <p:clrMapOvr>
    <a:masterClrMapping/>
  </p:clrMapOvr>
  <p:transition advTm="15000">
    <p:wedge/>
    <p:sndAc>
      <p:stSnd>
        <p:snd r:embed="rId2" name="applause.wav"/>
      </p:stSnd>
    </p:sndAc>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  US  WALK!</a:t>
            </a: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15816" y="1486917"/>
            <a:ext cx="4032448" cy="4032448"/>
          </a:xfrm>
        </p:spPr>
      </p:pic>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50</a:t>
            </a:fld>
            <a:endParaRPr lang="en-ZA"/>
          </a:p>
        </p:txBody>
      </p:sp>
    </p:spTree>
    <p:extLst>
      <p:ext uri="{BB962C8B-B14F-4D97-AF65-F5344CB8AC3E}">
        <p14:creationId xmlns:p14="http://schemas.microsoft.com/office/powerpoint/2010/main" val="2719000736"/>
      </p:ext>
    </p:extLst>
  </p:cSld>
  <p:clrMapOvr>
    <a:masterClrMapping/>
  </p:clrMapOvr>
  <p:transition advTm="15000">
    <p:wedge/>
    <p:sndAc>
      <p:stSnd>
        <p:snd r:embed="rId2" name="applause.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BASICS  TO  FOLLOW</a:t>
            </a:r>
            <a:endParaRPr lang="en-ZA" dirty="0"/>
          </a:p>
        </p:txBody>
      </p:sp>
      <p:sp>
        <p:nvSpPr>
          <p:cNvPr id="3" name="Content Placeholder 2"/>
          <p:cNvSpPr>
            <a:spLocks noGrp="1"/>
          </p:cNvSpPr>
          <p:nvPr>
            <p:ph idx="1"/>
          </p:nvPr>
        </p:nvSpPr>
        <p:spPr/>
        <p:txBody>
          <a:bodyPr>
            <a:normAutofit fontScale="62500" lnSpcReduction="20000"/>
          </a:bodyPr>
          <a:lstStyle/>
          <a:p>
            <a:pPr algn="just"/>
            <a:r>
              <a:rPr lang="en-ZA" sz="2900" dirty="0" smtClean="0"/>
              <a:t>TIME  BOOK -  Please  sign  -  Late arrival  and  Early Departure – Complete Relevant  Forms</a:t>
            </a:r>
          </a:p>
          <a:p>
            <a:pPr algn="just"/>
            <a:r>
              <a:rPr lang="en-ZA" sz="2900" dirty="0" smtClean="0"/>
              <a:t>LATE  ARRIVAL IS  UNACCEPTABLE.  EARLY  DEPARTURE –HONOUR  CONTACT  TIME</a:t>
            </a:r>
          </a:p>
          <a:p>
            <a:pPr algn="just"/>
            <a:r>
              <a:rPr lang="en-ZA" sz="2900" dirty="0" smtClean="0"/>
              <a:t>PROFESSIONALISM:  TO  BE  MAINTAINED  THROUGHOUT</a:t>
            </a:r>
          </a:p>
          <a:p>
            <a:pPr algn="just"/>
            <a:r>
              <a:rPr lang="en-ZA" sz="2900" b="1" dirty="0" smtClean="0"/>
              <a:t>RESPECT!  RESPECT!  RESPECT!  RESPECT!</a:t>
            </a:r>
          </a:p>
          <a:p>
            <a:pPr algn="just"/>
            <a:r>
              <a:rPr lang="en-ZA" sz="2900" b="1" dirty="0" smtClean="0"/>
              <a:t>DRESS  CODE  DEFINES  YOU.</a:t>
            </a:r>
            <a:endParaRPr lang="en-ZA" sz="2900" b="1" dirty="0"/>
          </a:p>
          <a:p>
            <a:pPr algn="just"/>
            <a:r>
              <a:rPr lang="en-ZA" sz="2900" dirty="0" smtClean="0"/>
              <a:t>Duty  Rosters -  Please  Honour  your  duty</a:t>
            </a:r>
          </a:p>
          <a:p>
            <a:pPr algn="just"/>
            <a:r>
              <a:rPr lang="en-ZA" sz="2900" dirty="0" smtClean="0"/>
              <a:t>Please  do  not administer corporal  punishment </a:t>
            </a:r>
          </a:p>
          <a:p>
            <a:pPr algn="just"/>
            <a:r>
              <a:rPr lang="en-ZA" sz="2900" dirty="0" smtClean="0"/>
              <a:t>Prepare,  teach, Work, Be  Punctual  for  work  and  all  meetings</a:t>
            </a:r>
          </a:p>
          <a:p>
            <a:pPr algn="just"/>
            <a:r>
              <a:rPr lang="en-ZA" sz="2900" dirty="0" smtClean="0"/>
              <a:t>Work  Submissions  -  Please  don’t  Explain,  don’t  delay</a:t>
            </a:r>
          </a:p>
          <a:p>
            <a:pPr algn="just"/>
            <a:r>
              <a:rPr lang="en-ZA" sz="2900" dirty="0" smtClean="0"/>
              <a:t>HR  Submissions:  Never  delay</a:t>
            </a:r>
          </a:p>
          <a:p>
            <a:pPr lvl="1" algn="just"/>
            <a:r>
              <a:rPr lang="en-ZA" sz="2900" dirty="0" smtClean="0"/>
              <a:t>Payroll  sheets</a:t>
            </a:r>
          </a:p>
          <a:p>
            <a:pPr lvl="1" algn="just"/>
            <a:r>
              <a:rPr lang="en-ZA" sz="2900" dirty="0" smtClean="0"/>
              <a:t>Leave forms – immediately  upon return to work</a:t>
            </a:r>
          </a:p>
          <a:p>
            <a:pPr lvl="1" algn="just"/>
            <a:r>
              <a:rPr lang="en-ZA" sz="2900" dirty="0" smtClean="0"/>
              <a:t>Absence  from  work for  longer  period -  inform your supervisor  and  submit  your  leave  form  via  a relative</a:t>
            </a:r>
          </a:p>
          <a:p>
            <a:pPr lvl="1" algn="just"/>
            <a:r>
              <a:rPr lang="en-ZA" sz="2900" dirty="0" smtClean="0"/>
              <a:t>Failure  to inform  your  supervisor –  you  deemed  having absconded.</a:t>
            </a:r>
          </a:p>
          <a:p>
            <a:pPr lvl="1" algn="just"/>
            <a:endParaRPr lang="en-ZA" sz="2400" dirty="0" smtClean="0"/>
          </a:p>
          <a:p>
            <a:pPr algn="just">
              <a:buNone/>
            </a:pPr>
            <a:endParaRPr lang="en-ZA" sz="2400"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6</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E1AD70AF-81DF-49B2-AD1C-3777A737C96F}" type="datetime1">
              <a:rPr lang="en-US" smtClean="0"/>
              <a:pPr/>
              <a:t>2015/04/20</a:t>
            </a:fld>
            <a:endParaRPr lang="en-ZA"/>
          </a:p>
        </p:txBody>
      </p:sp>
      <p:pic>
        <p:nvPicPr>
          <p:cNvPr id="7" name="Picture 6"/>
          <p:cNvPicPr/>
          <p:nvPr/>
        </p:nvPicPr>
        <p:blipFill>
          <a:blip r:embed="rId3" cstate="print"/>
          <a:srcRect/>
          <a:stretch>
            <a:fillRect/>
          </a:stretch>
        </p:blipFill>
        <p:spPr bwMode="auto">
          <a:xfrm>
            <a:off x="571472"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7812360" y="428604"/>
            <a:ext cx="685800" cy="685800"/>
          </a:xfrm>
          <a:prstGeom prst="rect">
            <a:avLst/>
          </a:prstGeom>
          <a:noFill/>
          <a:ln w="9525">
            <a:noFill/>
            <a:miter lim="800000"/>
            <a:headEnd/>
            <a:tailEnd/>
          </a:ln>
        </p:spPr>
      </p:pic>
    </p:spTree>
  </p:cSld>
  <p:clrMapOvr>
    <a:masterClrMapping/>
  </p:clrMapOvr>
  <p:transition spd="slow">
    <p:wipe dir="u"/>
    <p:sndAc>
      <p:stSnd>
        <p:snd r:embed="rId2" name="pu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PROTOCOL  ON  REPORTING INCIDENTS</a:t>
            </a:r>
            <a:endParaRPr lang="en-ZA" dirty="0"/>
          </a:p>
        </p:txBody>
      </p:sp>
      <p:sp>
        <p:nvSpPr>
          <p:cNvPr id="3" name="Content Placeholder 2"/>
          <p:cNvSpPr>
            <a:spLocks noGrp="1"/>
          </p:cNvSpPr>
          <p:nvPr>
            <p:ph idx="1"/>
          </p:nvPr>
        </p:nvSpPr>
        <p:spPr/>
        <p:txBody>
          <a:bodyPr>
            <a:normAutofit fontScale="92500" lnSpcReduction="20000"/>
          </a:bodyPr>
          <a:lstStyle/>
          <a:p>
            <a:pPr algn="just"/>
            <a:r>
              <a:rPr lang="en-ZA" dirty="0" smtClean="0"/>
              <a:t>TEACHERS  SHOULD DEAL  WITH  ANY  FORM OF  MISBEHAVIOUR  IN CLASS.</a:t>
            </a:r>
          </a:p>
          <a:p>
            <a:pPr algn="just"/>
            <a:r>
              <a:rPr lang="en-ZA" dirty="0" smtClean="0"/>
              <a:t>KEEP  RECORDS  OF  ALL INCIDENTS</a:t>
            </a:r>
          </a:p>
          <a:p>
            <a:pPr algn="just"/>
            <a:r>
              <a:rPr lang="en-ZA" dirty="0" smtClean="0"/>
              <a:t>USE:  LEANER  DIARY,  OBSERVATION  BOOK -  WRITE  THE  DATE  AND  ASK  THE  LEARNER  TO  SIGN  AND  YOU  ALSO  SIGN,  USE  THE  CALENDAR  ISSUED  TO  YOU</a:t>
            </a:r>
          </a:p>
          <a:p>
            <a:pPr algn="just"/>
            <a:r>
              <a:rPr lang="en-ZA" dirty="0" smtClean="0"/>
              <a:t>INFORM  PARENTS ON  EVERY  SINGLE  INCIDENT -  DIARY, SMS, EMAIL,  PHONE  CALL  ,AND  OR  INVITATION LETTER.  KEEP  RECORDS  OF COMMUNICATION  WITH  PARENTS.</a:t>
            </a:r>
            <a:endParaRPr lang="en-ZA"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7</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D4160B42-3730-4421-98BB-2F2DD6DC53B9}" type="datetime1">
              <a:rPr lang="en-US" smtClean="0"/>
              <a:pPr/>
              <a:t>2015/04/20</a:t>
            </a:fld>
            <a:endParaRPr lang="en-ZA"/>
          </a:p>
        </p:txBody>
      </p:sp>
      <p:pic>
        <p:nvPicPr>
          <p:cNvPr id="7" name="Picture 6"/>
          <p:cNvPicPr/>
          <p:nvPr/>
        </p:nvPicPr>
        <p:blipFill>
          <a:blip r:embed="rId3" cstate="print"/>
          <a:srcRect/>
          <a:stretch>
            <a:fillRect/>
          </a:stretch>
        </p:blipFill>
        <p:spPr bwMode="auto">
          <a:xfrm>
            <a:off x="785786" y="428604"/>
            <a:ext cx="685800"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01000" y="428604"/>
            <a:ext cx="685800" cy="685800"/>
          </a:xfrm>
          <a:prstGeom prst="rect">
            <a:avLst/>
          </a:prstGeom>
          <a:noFill/>
          <a:ln w="9525">
            <a:noFill/>
            <a:miter lim="800000"/>
            <a:headEnd/>
            <a:tailEnd/>
          </a:ln>
        </p:spPr>
      </p:pic>
    </p:spTree>
  </p:cSld>
  <p:clrMapOvr>
    <a:masterClrMapping/>
  </p:clrMapOvr>
  <p:transition spd="slow">
    <p:wedge/>
    <p:sndAc>
      <p:stSnd>
        <p:snd r:embed="rId2" name="drumroll.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ESCALATION OF INCIDENTS</a:t>
            </a:r>
            <a:endParaRPr lang="en-ZA" dirty="0"/>
          </a:p>
        </p:txBody>
      </p:sp>
      <p:sp>
        <p:nvSpPr>
          <p:cNvPr id="3" name="Content Placeholder 2"/>
          <p:cNvSpPr>
            <a:spLocks noGrp="1"/>
          </p:cNvSpPr>
          <p:nvPr>
            <p:ph idx="1"/>
          </p:nvPr>
        </p:nvSpPr>
        <p:spPr/>
        <p:txBody>
          <a:bodyPr>
            <a:normAutofit lnSpcReduction="10000"/>
          </a:bodyPr>
          <a:lstStyle/>
          <a:p>
            <a:pPr algn="just"/>
            <a:r>
              <a:rPr lang="en-ZA" sz="1600" dirty="0" smtClean="0"/>
              <a:t>FROM THE  TEACHER  TO  THE  HEAD  OF DEPARTMENT  FOR SUPPORT  AND  INTERVENTION</a:t>
            </a:r>
          </a:p>
          <a:p>
            <a:pPr algn="just"/>
            <a:r>
              <a:rPr lang="en-ZA" sz="1600" dirty="0" smtClean="0"/>
              <a:t>DOCUMENTARY  EVIDENCE  (RECORDS)  MUST  ACCOMPANY  THIS  ESCALLATION</a:t>
            </a:r>
          </a:p>
          <a:p>
            <a:pPr algn="just"/>
            <a:r>
              <a:rPr lang="en-ZA" sz="1600" dirty="0" smtClean="0"/>
              <a:t>FROM  HOD  TO  DEPUTY  PRINCIPAL  FOR SUPPORTAND INTERVENTION</a:t>
            </a:r>
          </a:p>
          <a:p>
            <a:pPr algn="just"/>
            <a:r>
              <a:rPr lang="en-ZA" sz="1600" dirty="0"/>
              <a:t>DOCUMENTARY  EVIDENCE  (RECORDS)  MUST  ACCOMPANY  THIS  </a:t>
            </a:r>
            <a:r>
              <a:rPr lang="en-ZA" sz="1600" dirty="0" smtClean="0"/>
              <a:t>ESCALLATION</a:t>
            </a:r>
          </a:p>
          <a:p>
            <a:pPr algn="just"/>
            <a:r>
              <a:rPr lang="en-ZA" sz="1600" dirty="0" smtClean="0"/>
              <a:t>FROM  DEPUTY  PRINCIPAL  TO  PRINCIPAL  FOR SUPPORT AND INTERVENTION</a:t>
            </a:r>
          </a:p>
          <a:p>
            <a:pPr algn="just"/>
            <a:r>
              <a:rPr lang="en-ZA" sz="1600" dirty="0"/>
              <a:t>DOCUMENTARY  EVIDENCE  (RECORDS)  MUST  ACCOMPANY  THIS  </a:t>
            </a:r>
            <a:r>
              <a:rPr lang="en-ZA" sz="1600" dirty="0" smtClean="0"/>
              <a:t>ESCALLATION</a:t>
            </a:r>
          </a:p>
          <a:p>
            <a:pPr algn="just"/>
            <a:r>
              <a:rPr lang="en-ZA" sz="1600" dirty="0" smtClean="0"/>
              <a:t>FROM  PRINCIPAL TO  SGB</a:t>
            </a:r>
          </a:p>
          <a:p>
            <a:pPr algn="just"/>
            <a:r>
              <a:rPr lang="en-ZA" sz="1600" dirty="0"/>
              <a:t>DOCUMENTARY  EVIDENCE  (RECORDS)  MUST  ACCOMPANY  THIS  </a:t>
            </a:r>
            <a:r>
              <a:rPr lang="en-ZA" sz="1600" dirty="0" smtClean="0"/>
              <a:t>ESCALLATION</a:t>
            </a:r>
          </a:p>
          <a:p>
            <a:pPr algn="just"/>
            <a:r>
              <a:rPr lang="en-ZA" sz="1600" dirty="0" smtClean="0"/>
              <a:t>FROM  SGB TO THE  DISTRICT  DIRECTOR</a:t>
            </a:r>
          </a:p>
          <a:p>
            <a:pPr algn="just"/>
            <a:r>
              <a:rPr lang="en-ZA" sz="1600" dirty="0"/>
              <a:t>DOCUMENTARY  EVIDENCE  (RECORDS)  MUST  ACCOMPANY  THIS  </a:t>
            </a:r>
            <a:r>
              <a:rPr lang="en-ZA" sz="1600" dirty="0" smtClean="0"/>
              <a:t>ESCALLATION</a:t>
            </a:r>
          </a:p>
          <a:p>
            <a:pPr algn="just"/>
            <a:endParaRPr lang="en-ZA" sz="1600" dirty="0"/>
          </a:p>
          <a:p>
            <a:pPr algn="just"/>
            <a:r>
              <a:rPr lang="en-ZA" sz="1600" dirty="0" smtClean="0"/>
              <a:t>NB:  AT  SCHOOL  LEVEL  -  ALL  WARNING  LETTERS  MUST  BE ISSUED  BY  THE  PRINCIPAL ONLY</a:t>
            </a:r>
          </a:p>
          <a:p>
            <a:pPr algn="just"/>
            <a:r>
              <a:rPr lang="en-ZA" sz="1600" dirty="0" smtClean="0"/>
              <a:t>TEACHERS  ARE  EMPOWERED  TO  ENFORCE  SANCTIONS  AS  STIPULATED  ON  LEARNER  DIARY.</a:t>
            </a:r>
          </a:p>
          <a:p>
            <a:pPr algn="just"/>
            <a:r>
              <a:rPr lang="en-ZA" sz="1600" dirty="0" smtClean="0"/>
              <a:t>FOR ALL  SUSPENDIBLE  OFFENCES  - IMMEDIATELY  ESCALATE  TO  PRINCIPAL  WITH  DOCUMENTATION  ABOUT THE  INCIDENT</a:t>
            </a:r>
            <a:endParaRPr lang="en-ZA" sz="1600" dirty="0"/>
          </a:p>
        </p:txBody>
      </p:sp>
      <p:sp>
        <p:nvSpPr>
          <p:cNvPr id="4" name="Slide Number Placeholder 3"/>
          <p:cNvSpPr>
            <a:spLocks noGrp="1"/>
          </p:cNvSpPr>
          <p:nvPr>
            <p:ph type="sldNum" sz="quarter" idx="12"/>
          </p:nvPr>
        </p:nvSpPr>
        <p:spPr/>
        <p:txBody>
          <a:bodyPr/>
          <a:lstStyle/>
          <a:p>
            <a:fld id="{DFA184DC-9B2F-4D05-A35C-F0CF02FC88B6}" type="slidenum">
              <a:rPr lang="en-ZA" smtClean="0"/>
              <a:pPr/>
              <a:t>8</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Date Placeholder 5"/>
          <p:cNvSpPr>
            <a:spLocks noGrp="1"/>
          </p:cNvSpPr>
          <p:nvPr>
            <p:ph type="dt" sz="half" idx="10"/>
          </p:nvPr>
        </p:nvSpPr>
        <p:spPr/>
        <p:txBody>
          <a:bodyPr/>
          <a:lstStyle/>
          <a:p>
            <a:fld id="{2AA539A7-5C73-4E79-9B65-8D571F0BEE6F}" type="datetime1">
              <a:rPr lang="en-US" smtClean="0"/>
              <a:pPr/>
              <a:t>2015/04/20</a:t>
            </a:fld>
            <a:endParaRPr lang="en-ZA"/>
          </a:p>
        </p:txBody>
      </p:sp>
      <p:pic>
        <p:nvPicPr>
          <p:cNvPr id="7" name="Picture 6"/>
          <p:cNvPicPr/>
          <p:nvPr/>
        </p:nvPicPr>
        <p:blipFill>
          <a:blip r:embed="rId3" cstate="print"/>
          <a:srcRect/>
          <a:stretch>
            <a:fillRect/>
          </a:stretch>
        </p:blipFill>
        <p:spPr bwMode="auto">
          <a:xfrm>
            <a:off x="428596" y="500042"/>
            <a:ext cx="649577" cy="685800"/>
          </a:xfrm>
          <a:prstGeom prst="rect">
            <a:avLst/>
          </a:prstGeom>
          <a:noFill/>
          <a:ln w="9525">
            <a:noFill/>
            <a:miter lim="800000"/>
            <a:headEnd/>
            <a:tailEnd/>
          </a:ln>
        </p:spPr>
      </p:pic>
      <p:pic>
        <p:nvPicPr>
          <p:cNvPr id="8" name="Picture 7"/>
          <p:cNvPicPr/>
          <p:nvPr/>
        </p:nvPicPr>
        <p:blipFill>
          <a:blip r:embed="rId3" cstate="print"/>
          <a:srcRect/>
          <a:stretch>
            <a:fillRect/>
          </a:stretch>
        </p:blipFill>
        <p:spPr bwMode="auto">
          <a:xfrm>
            <a:off x="8029604" y="500042"/>
            <a:ext cx="685800" cy="685800"/>
          </a:xfrm>
          <a:prstGeom prst="rect">
            <a:avLst/>
          </a:prstGeom>
          <a:noFill/>
          <a:ln w="9525">
            <a:noFill/>
            <a:miter lim="800000"/>
            <a:headEnd/>
            <a:tailEnd/>
          </a:ln>
        </p:spPr>
      </p:pic>
    </p:spTree>
  </p:cSld>
  <p:clrMapOvr>
    <a:masterClrMapping/>
  </p:clrMapOvr>
  <p:transition spd="slow">
    <p:wedge/>
    <p:sndAc>
      <p:stSnd>
        <p:snd r:embed="rId2" name="explod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ESCALATION  OF  INCIDENTS – CONT….</a:t>
            </a:r>
            <a:endParaRPr lang="en-ZA" sz="3600" dirty="0"/>
          </a:p>
        </p:txBody>
      </p:sp>
      <p:sp>
        <p:nvSpPr>
          <p:cNvPr id="3" name="Content Placeholder 2"/>
          <p:cNvSpPr>
            <a:spLocks noGrp="1"/>
          </p:cNvSpPr>
          <p:nvPr>
            <p:ph idx="1"/>
          </p:nvPr>
        </p:nvSpPr>
        <p:spPr/>
        <p:txBody>
          <a:bodyPr>
            <a:normAutofit lnSpcReduction="10000"/>
          </a:bodyPr>
          <a:lstStyle/>
          <a:p>
            <a:pPr algn="just"/>
            <a:r>
              <a:rPr lang="en-ZA" dirty="0" smtClean="0"/>
              <a:t>NO MATTER HOW </a:t>
            </a:r>
            <a:r>
              <a:rPr lang="en-ZA" dirty="0"/>
              <a:t> </a:t>
            </a:r>
            <a:r>
              <a:rPr lang="en-ZA" dirty="0" smtClean="0"/>
              <a:t>DISTURBED YOU ARE,  PLEASE DO NOT  WALK  WITH  THE  LEARNER TO ANY  OFFICE  AND </a:t>
            </a:r>
            <a:r>
              <a:rPr lang="en-ZA" b="1" dirty="0" smtClean="0"/>
              <a:t> </a:t>
            </a:r>
            <a:r>
              <a:rPr lang="en-ZA" dirty="0" smtClean="0"/>
              <a:t>SEEK  INTERVENTION  UNLESS  IT  IS A  SUSPENDIBLE  OFFENCE</a:t>
            </a:r>
          </a:p>
          <a:p>
            <a:pPr algn="just"/>
            <a:r>
              <a:rPr lang="en-ZA" dirty="0" smtClean="0"/>
              <a:t>TAKE  TIME  OUT, THEN  ATTEND  TO  THE  MATTER.</a:t>
            </a:r>
          </a:p>
          <a:p>
            <a:pPr algn="just"/>
            <a:r>
              <a:rPr lang="en-ZA" dirty="0" smtClean="0"/>
              <a:t>REMEMBER  IT  IS NOT  THE  SITUATION THAT  MUST  DEFINE  YOU,  HOW  YOU  REACT  MATTERS  MOST.  KEEP  CALM!!!</a:t>
            </a:r>
            <a:endParaRPr lang="en-ZA" dirty="0"/>
          </a:p>
        </p:txBody>
      </p:sp>
      <p:sp>
        <p:nvSpPr>
          <p:cNvPr id="4" name="Date Placeholder 3"/>
          <p:cNvSpPr>
            <a:spLocks noGrp="1"/>
          </p:cNvSpPr>
          <p:nvPr>
            <p:ph type="dt" sz="half" idx="10"/>
          </p:nvPr>
        </p:nvSpPr>
        <p:spPr/>
        <p:txBody>
          <a:bodyPr/>
          <a:lstStyle/>
          <a:p>
            <a:fld id="{CD7C30D6-2BBB-467F-87DA-537D0F39A0F7}" type="datetime1">
              <a:rPr lang="en-US" smtClean="0"/>
              <a:pPr/>
              <a:t>2015/04/20</a:t>
            </a:fld>
            <a:endParaRPr lang="en-ZA"/>
          </a:p>
        </p:txBody>
      </p:sp>
      <p:sp>
        <p:nvSpPr>
          <p:cNvPr id="5" name="Footer Placeholder 4"/>
          <p:cNvSpPr>
            <a:spLocks noGrp="1"/>
          </p:cNvSpPr>
          <p:nvPr>
            <p:ph type="ftr" sz="quarter" idx="11"/>
          </p:nvPr>
        </p:nvSpPr>
        <p:spPr/>
        <p:txBody>
          <a:bodyPr/>
          <a:lstStyle/>
          <a:p>
            <a:r>
              <a:rPr lang="en-ZA" smtClean="0"/>
              <a:t>PPS  PRINCIPAL'S MEETING: PRESENTED  BY  Mr. SITHI</a:t>
            </a:r>
            <a:endParaRPr lang="en-ZA"/>
          </a:p>
        </p:txBody>
      </p:sp>
      <p:sp>
        <p:nvSpPr>
          <p:cNvPr id="6" name="Slide Number Placeholder 5"/>
          <p:cNvSpPr>
            <a:spLocks noGrp="1"/>
          </p:cNvSpPr>
          <p:nvPr>
            <p:ph type="sldNum" sz="quarter" idx="12"/>
          </p:nvPr>
        </p:nvSpPr>
        <p:spPr/>
        <p:txBody>
          <a:bodyPr/>
          <a:lstStyle/>
          <a:p>
            <a:fld id="{DFA184DC-9B2F-4D05-A35C-F0CF02FC88B6}" type="slidenum">
              <a:rPr lang="en-ZA" smtClean="0"/>
              <a:pPr/>
              <a:t>9</a:t>
            </a:fld>
            <a:endParaRPr lang="en-ZA"/>
          </a:p>
        </p:txBody>
      </p:sp>
      <p:pic>
        <p:nvPicPr>
          <p:cNvPr id="7" name="Picture 6"/>
          <p:cNvPicPr/>
          <p:nvPr/>
        </p:nvPicPr>
        <p:blipFill>
          <a:blip r:embed="rId4" cstate="print"/>
          <a:srcRect/>
          <a:stretch>
            <a:fillRect/>
          </a:stretch>
        </p:blipFill>
        <p:spPr bwMode="auto">
          <a:xfrm>
            <a:off x="114300" y="504032"/>
            <a:ext cx="685800" cy="685800"/>
          </a:xfrm>
          <a:prstGeom prst="rect">
            <a:avLst/>
          </a:prstGeom>
          <a:noFill/>
          <a:ln w="9525">
            <a:noFill/>
            <a:miter lim="800000"/>
            <a:headEnd/>
            <a:tailEnd/>
          </a:ln>
        </p:spPr>
      </p:pic>
      <p:pic>
        <p:nvPicPr>
          <p:cNvPr id="8" name="Picture 7"/>
          <p:cNvPicPr/>
          <p:nvPr/>
        </p:nvPicPr>
        <p:blipFill>
          <a:blip r:embed="rId4" cstate="print"/>
          <a:srcRect/>
          <a:stretch>
            <a:fillRect/>
          </a:stretch>
        </p:blipFill>
        <p:spPr bwMode="auto">
          <a:xfrm>
            <a:off x="8343900" y="504032"/>
            <a:ext cx="685800" cy="685800"/>
          </a:xfrm>
          <a:prstGeom prst="rect">
            <a:avLst/>
          </a:prstGeom>
          <a:noFill/>
          <a:ln w="9525">
            <a:noFill/>
            <a:miter lim="800000"/>
            <a:headEnd/>
            <a:tailEnd/>
          </a:ln>
        </p:spPr>
      </p:pic>
    </p:spTree>
  </p:cSld>
  <p:clrMapOvr>
    <a:masterClrMapping/>
  </p:clrMapOvr>
  <p:transition spd="slow" advTm="15000">
    <p:wedge/>
    <p:sndAc>
      <p:stSnd>
        <p:snd r:embed="rId3" name="chimes.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10631</TotalTime>
  <Words>3545</Words>
  <Application>Microsoft Office PowerPoint</Application>
  <PresentationFormat>On-screen Show (4:3)</PresentationFormat>
  <Paragraphs>1204</Paragraphs>
  <Slides>50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Wingdings</vt:lpstr>
      <vt:lpstr>Office Theme</vt:lpstr>
      <vt:lpstr> PRINCIPAL’S STAFF MEETING  SECOND  TERM  OF  2015 </vt:lpstr>
      <vt:lpstr>THANK  YOU</vt:lpstr>
      <vt:lpstr>STAFF  MATTERS</vt:lpstr>
      <vt:lpstr>LANGUAGES DEPARTMENT</vt:lpstr>
      <vt:lpstr>NEW  CHALLENGE</vt:lpstr>
      <vt:lpstr>BASICS  TO  FOLLOW</vt:lpstr>
      <vt:lpstr>PROTOCOL  ON  REPORTING INCIDENTS</vt:lpstr>
      <vt:lpstr>ESCALATION OF INCIDENTS</vt:lpstr>
      <vt:lpstr>ESCALATION  OF  INCIDENTS – CONT….</vt:lpstr>
      <vt:lpstr>GRADE  COORDINATORS</vt:lpstr>
      <vt:lpstr>Subjects  Committee Coordinators</vt:lpstr>
      <vt:lpstr>Subjects  Committee Coordinators</vt:lpstr>
      <vt:lpstr>PRINCESS  COMPERATIVE ACADEMIC PERFORMANCE</vt:lpstr>
      <vt:lpstr>ANA  PERFORMANCE -  MATHS</vt:lpstr>
      <vt:lpstr>ANA  PERFORMANCE -  ENGLISH</vt:lpstr>
      <vt:lpstr>SCHOOL  BASED – ANNUAL  PERFORMANCE  STATS  </vt:lpstr>
      <vt:lpstr>SCHOOL BASED BY  GRADES  -  TERM  ONE  PERFORMANCE COMPARISON</vt:lpstr>
      <vt:lpstr>TERM  ONE  PERFORMANCE GRADE ONE  2015</vt:lpstr>
      <vt:lpstr>TERM  ONE  PERFORMANCE GRADE TWO  2015</vt:lpstr>
      <vt:lpstr>TERM  ONE  PERFORMANCE GRADE THREE  2015</vt:lpstr>
      <vt:lpstr>TERM  ONE  PERFORMANCE GRADE FOUR  2015</vt:lpstr>
      <vt:lpstr>TERM  ONE  PERFORMANCE GRADE FIVE  2015</vt:lpstr>
      <vt:lpstr>TERM  ONE  PERFORMANCE GRADE SIX  2015</vt:lpstr>
      <vt:lpstr>TERM  ONE  PERFORMANCE GRADE SEVEN  2015</vt:lpstr>
      <vt:lpstr>TOP  PERFORMING  GRADE</vt:lpstr>
      <vt:lpstr>TOP  PERFORMING  SUBJECT FOUNDATION  PHASE – GR.1</vt:lpstr>
      <vt:lpstr>TOP  PERFORMING  SUBJECT FOUNDATION  PHASE – GR.2</vt:lpstr>
      <vt:lpstr>TOP  PERFORMING  SUBJECT FOUNDATION  PHASE – GR.3</vt:lpstr>
      <vt:lpstr>TOP  PERFORMING  SUBJECT INTERMEDIATE – GR.4 TERM ONE</vt:lpstr>
      <vt:lpstr>TOP  PERFORMING  SUBJECT INTERMEDIATE – GR.5 TERM ONE</vt:lpstr>
      <vt:lpstr>TOP  PERFORMING  SUBJECT INTERMEDIATE – GR.6 TERM ONE</vt:lpstr>
      <vt:lpstr>TOP  PERFORMING  SUBJECT SENIOR  PHASE – GR.7 TERM ONE</vt:lpstr>
      <vt:lpstr>DEPARTMENTAL  PERFORMANCE</vt:lpstr>
      <vt:lpstr>PPS  PERFORMANCE</vt:lpstr>
      <vt:lpstr>WAY  FORWARD </vt:lpstr>
      <vt:lpstr>PREDICTABILITY  FRAMEWORK</vt:lpstr>
      <vt:lpstr>THE DEPUTY PRINCIPAL @ PPS</vt:lpstr>
      <vt:lpstr>The  Principal @ PPS</vt:lpstr>
      <vt:lpstr>NEW  TARGETS</vt:lpstr>
      <vt:lpstr>PROJECTS</vt:lpstr>
      <vt:lpstr>TEAMBUILDING</vt:lpstr>
      <vt:lpstr>SPARTAN LIFE</vt:lpstr>
      <vt:lpstr>QUOTES</vt:lpstr>
      <vt:lpstr>QUOTES</vt:lpstr>
      <vt:lpstr>QUOTES</vt:lpstr>
      <vt:lpstr>QUOTES</vt:lpstr>
      <vt:lpstr>EBENEZER!   </vt:lpstr>
      <vt:lpstr>LETS  WALK  THE  WALK!</vt:lpstr>
      <vt:lpstr>KEEP   WALKING!!!!</vt:lpstr>
      <vt:lpstr>LET  US  WALK!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PRINCIPAL’S STAFF MEETING 22 JULY 2013</dc:title>
  <dc:creator>Princess HP</dc:creator>
  <cp:lastModifiedBy>john sithi</cp:lastModifiedBy>
  <cp:revision>246</cp:revision>
  <dcterms:created xsi:type="dcterms:W3CDTF">2013-07-20T08:12:17Z</dcterms:created>
  <dcterms:modified xsi:type="dcterms:W3CDTF">2015-04-20T11:37:50Z</dcterms:modified>
</cp:coreProperties>
</file>